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530" r:id="rId2"/>
    <p:sldId id="574" r:id="rId3"/>
    <p:sldId id="629" r:id="rId4"/>
    <p:sldId id="557" r:id="rId5"/>
    <p:sldId id="541" r:id="rId6"/>
    <p:sldId id="542" r:id="rId7"/>
    <p:sldId id="543" r:id="rId8"/>
    <p:sldId id="544" r:id="rId9"/>
    <p:sldId id="545" r:id="rId10"/>
    <p:sldId id="607" r:id="rId11"/>
    <p:sldId id="546" r:id="rId12"/>
    <p:sldId id="628" r:id="rId13"/>
    <p:sldId id="559" r:id="rId14"/>
    <p:sldId id="564" r:id="rId15"/>
    <p:sldId id="556" r:id="rId16"/>
    <p:sldId id="558" r:id="rId17"/>
    <p:sldId id="608" r:id="rId18"/>
    <p:sldId id="551" r:id="rId19"/>
    <p:sldId id="552" r:id="rId20"/>
    <p:sldId id="553" r:id="rId21"/>
    <p:sldId id="554" r:id="rId22"/>
    <p:sldId id="555" r:id="rId23"/>
    <p:sldId id="563" r:id="rId24"/>
    <p:sldId id="550" r:id="rId25"/>
    <p:sldId id="594" r:id="rId26"/>
    <p:sldId id="623" r:id="rId27"/>
    <p:sldId id="399" r:id="rId28"/>
    <p:sldId id="633" r:id="rId29"/>
    <p:sldId id="595" r:id="rId30"/>
    <p:sldId id="624" r:id="rId31"/>
    <p:sldId id="590" r:id="rId32"/>
    <p:sldId id="592" r:id="rId33"/>
    <p:sldId id="593" r:id="rId34"/>
    <p:sldId id="591" r:id="rId35"/>
    <p:sldId id="596" r:id="rId36"/>
    <p:sldId id="597" r:id="rId37"/>
    <p:sldId id="598" r:id="rId38"/>
    <p:sldId id="630" r:id="rId39"/>
    <p:sldId id="631" r:id="rId40"/>
    <p:sldId id="575" r:id="rId41"/>
    <p:sldId id="579" r:id="rId42"/>
    <p:sldId id="577" r:id="rId43"/>
    <p:sldId id="576" r:id="rId44"/>
    <p:sldId id="581" r:id="rId45"/>
    <p:sldId id="582" r:id="rId46"/>
    <p:sldId id="583" r:id="rId47"/>
    <p:sldId id="587" r:id="rId48"/>
    <p:sldId id="589" r:id="rId49"/>
    <p:sldId id="627" r:id="rId50"/>
    <p:sldId id="616" r:id="rId51"/>
    <p:sldId id="569" r:id="rId52"/>
    <p:sldId id="601" r:id="rId53"/>
    <p:sldId id="602" r:id="rId54"/>
    <p:sldId id="603" r:id="rId55"/>
    <p:sldId id="604" r:id="rId56"/>
    <p:sldId id="605" r:id="rId57"/>
    <p:sldId id="632" r:id="rId58"/>
    <p:sldId id="606" r:id="rId59"/>
    <p:sldId id="612" r:id="rId60"/>
    <p:sldId id="573" r:id="rId61"/>
    <p:sldId id="611" r:id="rId62"/>
    <p:sldId id="615" r:id="rId63"/>
    <p:sldId id="613" r:id="rId64"/>
    <p:sldId id="614" r:id="rId65"/>
    <p:sldId id="539" r:id="rId66"/>
    <p:sldId id="625" r:id="rId67"/>
    <p:sldId id="626" r:id="rId68"/>
    <p:sldId id="617" r:id="rId69"/>
    <p:sldId id="618" r:id="rId70"/>
    <p:sldId id="619" r:id="rId71"/>
    <p:sldId id="620" r:id="rId72"/>
    <p:sldId id="621" r:id="rId73"/>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7010" autoAdjust="0"/>
  </p:normalViewPr>
  <p:slideViewPr>
    <p:cSldViewPr snapToGrid="0">
      <p:cViewPr varScale="1">
        <p:scale>
          <a:sx n="74" d="100"/>
          <a:sy n="74" d="100"/>
        </p:scale>
        <p:origin x="68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2ADB2-B1D0-494E-B3FF-5B5215ACC043}" type="datetimeFigureOut">
              <a:rPr lang="LID4096" smtClean="0"/>
              <a:t>04/22/2025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FC3A3-CA32-4B60-B254-EAD479FA44B8}" type="slidenum">
              <a:rPr lang="LID4096" smtClean="0"/>
              <a:t>‹#›</a:t>
            </a:fld>
            <a:endParaRPr lang="LID4096"/>
          </a:p>
        </p:txBody>
      </p:sp>
    </p:spTree>
    <p:extLst>
      <p:ext uri="{BB962C8B-B14F-4D97-AF65-F5344CB8AC3E}">
        <p14:creationId xmlns:p14="http://schemas.microsoft.com/office/powerpoint/2010/main" val="4132314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1</a:t>
            </a:fld>
            <a:endParaRPr lang="en-US"/>
          </a:p>
        </p:txBody>
      </p:sp>
    </p:spTree>
    <p:extLst>
      <p:ext uri="{BB962C8B-B14F-4D97-AF65-F5344CB8AC3E}">
        <p14:creationId xmlns:p14="http://schemas.microsoft.com/office/powerpoint/2010/main" val="332771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adjectives</a:t>
            </a:r>
            <a:endParaRPr lang="LID4096" dirty="0"/>
          </a:p>
        </p:txBody>
      </p:sp>
      <p:sp>
        <p:nvSpPr>
          <p:cNvPr id="4" name="Slide Number Placeholder 3"/>
          <p:cNvSpPr>
            <a:spLocks noGrp="1"/>
          </p:cNvSpPr>
          <p:nvPr>
            <p:ph type="sldNum" sz="quarter" idx="5"/>
          </p:nvPr>
        </p:nvSpPr>
        <p:spPr/>
        <p:txBody>
          <a:bodyPr/>
          <a:lstStyle/>
          <a:p>
            <a:fld id="{74EFC3A3-CA32-4B60-B254-EAD479FA44B8}" type="slidenum">
              <a:rPr lang="LID4096" smtClean="0"/>
              <a:t>18</a:t>
            </a:fld>
            <a:endParaRPr lang="LID4096"/>
          </a:p>
        </p:txBody>
      </p:sp>
    </p:spTree>
    <p:extLst>
      <p:ext uri="{BB962C8B-B14F-4D97-AF65-F5344CB8AC3E}">
        <p14:creationId xmlns:p14="http://schemas.microsoft.com/office/powerpoint/2010/main" val="2691523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3EB7-7151-74FB-0C5C-AA3D059733B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E9968EC-4BFC-06C8-7155-942528E0EB2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2A317BF-26FB-46BE-048C-A61C613DFE1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C6F8AA8B-E20C-6D58-B8A0-98DE20A40A8D}"/>
              </a:ext>
            </a:extLst>
          </p:cNvPr>
          <p:cNvSpPr>
            <a:spLocks noGrp="1"/>
          </p:cNvSpPr>
          <p:nvPr>
            <p:ph type="sldNum" sz="quarter" idx="5"/>
          </p:nvPr>
        </p:nvSpPr>
        <p:spPr/>
        <p:txBody>
          <a:bodyPr/>
          <a:lstStyle/>
          <a:p>
            <a:fld id="{9EEC6C0E-0ECE-4351-B024-7C1000C70CE1}" type="slidenum">
              <a:rPr lang="en-US" smtClean="0"/>
              <a:t>23</a:t>
            </a:fld>
            <a:endParaRPr lang="en-US"/>
          </a:p>
        </p:txBody>
      </p:sp>
    </p:spTree>
    <p:extLst>
      <p:ext uri="{BB962C8B-B14F-4D97-AF65-F5344CB8AC3E}">
        <p14:creationId xmlns:p14="http://schemas.microsoft.com/office/powerpoint/2010/main" val="106044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this slide, lets start from here. Suppose we are indeed enriching embeddings with adjectives.</a:t>
            </a:r>
          </a:p>
          <a:p>
            <a:r>
              <a:rPr lang="en-GB" dirty="0"/>
              <a:t>The matrices I did not explain previously are the Q,K,V matrices.</a:t>
            </a:r>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25</a:t>
            </a:fld>
            <a:endParaRPr lang="LID4096"/>
          </a:p>
        </p:txBody>
      </p:sp>
    </p:spTree>
    <p:extLst>
      <p:ext uri="{BB962C8B-B14F-4D97-AF65-F5344CB8AC3E}">
        <p14:creationId xmlns:p14="http://schemas.microsoft.com/office/powerpoint/2010/main" val="76967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A5CB2-FFFB-4473-E705-DEC8B189314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ABE5AAF-8105-4176-E8EF-17839DD3030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0D14BE8-285B-09DA-1206-8DB35062BDAF}"/>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822E83AF-784D-D00E-0AFE-410BCC0C157E}"/>
              </a:ext>
            </a:extLst>
          </p:cNvPr>
          <p:cNvSpPr>
            <a:spLocks noGrp="1"/>
          </p:cNvSpPr>
          <p:nvPr>
            <p:ph type="sldNum" sz="quarter" idx="5"/>
          </p:nvPr>
        </p:nvSpPr>
        <p:spPr/>
        <p:txBody>
          <a:bodyPr/>
          <a:lstStyle/>
          <a:p>
            <a:fld id="{9EEC6C0E-0ECE-4351-B024-7C1000C70CE1}" type="slidenum">
              <a:rPr lang="en-US" smtClean="0"/>
              <a:t>26</a:t>
            </a:fld>
            <a:endParaRPr lang="en-US"/>
          </a:p>
        </p:txBody>
      </p:sp>
    </p:spTree>
    <p:extLst>
      <p:ext uri="{BB962C8B-B14F-4D97-AF65-F5344CB8AC3E}">
        <p14:creationId xmlns:p14="http://schemas.microsoft.com/office/powerpoint/2010/main" val="205407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9EEC6C0E-0ECE-4351-B024-7C1000C70CE1}" type="slidenum">
              <a:rPr lang="en-US" smtClean="0"/>
              <a:t>27</a:t>
            </a:fld>
            <a:endParaRPr lang="en-US"/>
          </a:p>
        </p:txBody>
      </p:sp>
    </p:spTree>
    <p:extLst>
      <p:ext uri="{BB962C8B-B14F-4D97-AF65-F5344CB8AC3E}">
        <p14:creationId xmlns:p14="http://schemas.microsoft.com/office/powerpoint/2010/main" val="647582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510D2-023C-4020-44A4-A27C3FDD60A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835D328-4C78-8DA6-93D6-D68F83AD619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6FD3D3A-173C-D4C7-E87A-C5D23DB14BF1}"/>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58593E12-608D-E61F-0EE2-FEAF35A72A29}"/>
              </a:ext>
            </a:extLst>
          </p:cNvPr>
          <p:cNvSpPr>
            <a:spLocks noGrp="1"/>
          </p:cNvSpPr>
          <p:nvPr>
            <p:ph type="sldNum" sz="quarter" idx="5"/>
          </p:nvPr>
        </p:nvSpPr>
        <p:spPr/>
        <p:txBody>
          <a:bodyPr/>
          <a:lstStyle/>
          <a:p>
            <a:fld id="{9EEC6C0E-0ECE-4351-B024-7C1000C70CE1}" type="slidenum">
              <a:rPr lang="en-US" smtClean="0"/>
              <a:t>28</a:t>
            </a:fld>
            <a:endParaRPr lang="en-US"/>
          </a:p>
        </p:txBody>
      </p:sp>
    </p:spTree>
    <p:extLst>
      <p:ext uri="{BB962C8B-B14F-4D97-AF65-F5344CB8AC3E}">
        <p14:creationId xmlns:p14="http://schemas.microsoft.com/office/powerpoint/2010/main" val="3788489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6F3FB-FF6F-1ABA-BBF0-65B3B5DEF19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9B8DF90-8C2B-CA11-EFDA-90E5183FE9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05B780B-3705-1476-BA6B-D20C6248EC3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D122DDF0-4BC1-8AD5-E1FF-FE24D9780C14}"/>
              </a:ext>
            </a:extLst>
          </p:cNvPr>
          <p:cNvSpPr>
            <a:spLocks noGrp="1"/>
          </p:cNvSpPr>
          <p:nvPr>
            <p:ph type="sldNum" sz="quarter" idx="5"/>
          </p:nvPr>
        </p:nvSpPr>
        <p:spPr/>
        <p:txBody>
          <a:bodyPr/>
          <a:lstStyle/>
          <a:p>
            <a:fld id="{9EEC6C0E-0ECE-4351-B024-7C1000C70CE1}" type="slidenum">
              <a:rPr lang="en-US" smtClean="0"/>
              <a:t>29</a:t>
            </a:fld>
            <a:endParaRPr lang="en-US"/>
          </a:p>
        </p:txBody>
      </p:sp>
    </p:spTree>
    <p:extLst>
      <p:ext uri="{BB962C8B-B14F-4D97-AF65-F5344CB8AC3E}">
        <p14:creationId xmlns:p14="http://schemas.microsoft.com/office/powerpoint/2010/main" val="100382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43F69-E96D-7E34-E22E-27AECFC8035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350ED42-44BE-5203-8758-1C393A240F1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DDF4436-26E2-F7A0-59AE-A2D38321F5EB}"/>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510A0080-1597-B98A-682C-A480987AC79A}"/>
              </a:ext>
            </a:extLst>
          </p:cNvPr>
          <p:cNvSpPr>
            <a:spLocks noGrp="1"/>
          </p:cNvSpPr>
          <p:nvPr>
            <p:ph type="sldNum" sz="quarter" idx="5"/>
          </p:nvPr>
        </p:nvSpPr>
        <p:spPr/>
        <p:txBody>
          <a:bodyPr/>
          <a:lstStyle/>
          <a:p>
            <a:fld id="{9EEC6C0E-0ECE-4351-B024-7C1000C70CE1}" type="slidenum">
              <a:rPr lang="en-US" smtClean="0"/>
              <a:t>30</a:t>
            </a:fld>
            <a:endParaRPr lang="en-US"/>
          </a:p>
        </p:txBody>
      </p:sp>
    </p:spTree>
    <p:extLst>
      <p:ext uri="{BB962C8B-B14F-4D97-AF65-F5344CB8AC3E}">
        <p14:creationId xmlns:p14="http://schemas.microsoft.com/office/powerpoint/2010/main" val="396143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6076E-C28D-77AF-552E-A2857C5E257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2CE8700-A524-A7CB-95F3-F00D9897092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47E01C6-2389-5D02-BE25-EEA6AD27F78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BDABC272-D84D-B086-BD7D-6F3E4C130E0D}"/>
              </a:ext>
            </a:extLst>
          </p:cNvPr>
          <p:cNvSpPr>
            <a:spLocks noGrp="1"/>
          </p:cNvSpPr>
          <p:nvPr>
            <p:ph type="sldNum" sz="quarter" idx="5"/>
          </p:nvPr>
        </p:nvSpPr>
        <p:spPr/>
        <p:txBody>
          <a:bodyPr/>
          <a:lstStyle/>
          <a:p>
            <a:fld id="{9EEC6C0E-0ECE-4351-B024-7C1000C70CE1}" type="slidenum">
              <a:rPr lang="en-US" smtClean="0"/>
              <a:t>31</a:t>
            </a:fld>
            <a:endParaRPr lang="en-US"/>
          </a:p>
        </p:txBody>
      </p:sp>
    </p:spTree>
    <p:extLst>
      <p:ext uri="{BB962C8B-B14F-4D97-AF65-F5344CB8AC3E}">
        <p14:creationId xmlns:p14="http://schemas.microsoft.com/office/powerpoint/2010/main" val="1482619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B65B-9611-4F77-0F0A-3F4B3A0633C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C5A2BE3-96CD-2871-27DE-7F015E08D47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CAAA3E3-808C-AD3D-58C1-02294443F507}"/>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2DDE37F5-4B99-4E27-1EF3-6A60B293F581}"/>
              </a:ext>
            </a:extLst>
          </p:cNvPr>
          <p:cNvSpPr>
            <a:spLocks noGrp="1"/>
          </p:cNvSpPr>
          <p:nvPr>
            <p:ph type="sldNum" sz="quarter" idx="5"/>
          </p:nvPr>
        </p:nvSpPr>
        <p:spPr/>
        <p:txBody>
          <a:bodyPr/>
          <a:lstStyle/>
          <a:p>
            <a:fld id="{9EEC6C0E-0ECE-4351-B024-7C1000C70CE1}" type="slidenum">
              <a:rPr lang="en-US" smtClean="0"/>
              <a:t>32</a:t>
            </a:fld>
            <a:endParaRPr lang="en-US"/>
          </a:p>
        </p:txBody>
      </p:sp>
    </p:spTree>
    <p:extLst>
      <p:ext uri="{BB962C8B-B14F-4D97-AF65-F5344CB8AC3E}">
        <p14:creationId xmlns:p14="http://schemas.microsoft.com/office/powerpoint/2010/main" val="175897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CF15E-E4C8-F070-B21A-01C5BCE20FC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13A5E4C-DFDF-D5B9-1718-C5EE654E35C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FCCED18-7174-8169-3B4E-43EB4F467539}"/>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1BB4B4A-07C7-D37B-836A-82B43FD01492}"/>
              </a:ext>
            </a:extLst>
          </p:cNvPr>
          <p:cNvSpPr>
            <a:spLocks noGrp="1"/>
          </p:cNvSpPr>
          <p:nvPr>
            <p:ph type="sldNum" sz="quarter" idx="5"/>
          </p:nvPr>
        </p:nvSpPr>
        <p:spPr/>
        <p:txBody>
          <a:bodyPr/>
          <a:lstStyle/>
          <a:p>
            <a:fld id="{9EEC6C0E-0ECE-4351-B024-7C1000C70CE1}" type="slidenum">
              <a:rPr lang="en-US" smtClean="0"/>
              <a:t>2</a:t>
            </a:fld>
            <a:endParaRPr lang="en-US"/>
          </a:p>
        </p:txBody>
      </p:sp>
    </p:spTree>
    <p:extLst>
      <p:ext uri="{BB962C8B-B14F-4D97-AF65-F5344CB8AC3E}">
        <p14:creationId xmlns:p14="http://schemas.microsoft.com/office/powerpoint/2010/main" val="3264594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ACB0-4CC5-C364-20E6-7F9871D7C14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0EDEB8F-2736-F4D2-BE00-00D59406BEA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D235679-E830-D6D5-88B2-234486A01CB3}"/>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A8456F9-3816-E3D3-524C-302046BBA18B}"/>
              </a:ext>
            </a:extLst>
          </p:cNvPr>
          <p:cNvSpPr>
            <a:spLocks noGrp="1"/>
          </p:cNvSpPr>
          <p:nvPr>
            <p:ph type="sldNum" sz="quarter" idx="5"/>
          </p:nvPr>
        </p:nvSpPr>
        <p:spPr/>
        <p:txBody>
          <a:bodyPr/>
          <a:lstStyle/>
          <a:p>
            <a:fld id="{9EEC6C0E-0ECE-4351-B024-7C1000C70CE1}" type="slidenum">
              <a:rPr lang="en-US" smtClean="0"/>
              <a:t>33</a:t>
            </a:fld>
            <a:endParaRPr lang="en-US"/>
          </a:p>
        </p:txBody>
      </p:sp>
    </p:spTree>
    <p:extLst>
      <p:ext uri="{BB962C8B-B14F-4D97-AF65-F5344CB8AC3E}">
        <p14:creationId xmlns:p14="http://schemas.microsoft.com/office/powerpoint/2010/main" val="2438644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5D8C5-B36F-EF11-B3B7-3C29EC99922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9A49D75-FE8A-8E82-4555-9AF10AD2DCC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41BACD7-0193-D03B-5823-A4A98E5C4F7C}"/>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1925FABD-E4F6-72B5-F47C-E78702182A26}"/>
              </a:ext>
            </a:extLst>
          </p:cNvPr>
          <p:cNvSpPr>
            <a:spLocks noGrp="1"/>
          </p:cNvSpPr>
          <p:nvPr>
            <p:ph type="sldNum" sz="quarter" idx="5"/>
          </p:nvPr>
        </p:nvSpPr>
        <p:spPr/>
        <p:txBody>
          <a:bodyPr/>
          <a:lstStyle/>
          <a:p>
            <a:fld id="{9EEC6C0E-0ECE-4351-B024-7C1000C70CE1}" type="slidenum">
              <a:rPr lang="en-US" smtClean="0"/>
              <a:t>34</a:t>
            </a:fld>
            <a:endParaRPr lang="en-US"/>
          </a:p>
        </p:txBody>
      </p:sp>
    </p:spTree>
    <p:extLst>
      <p:ext uri="{BB962C8B-B14F-4D97-AF65-F5344CB8AC3E}">
        <p14:creationId xmlns:p14="http://schemas.microsoft.com/office/powerpoint/2010/main" val="1588946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why this attention head is producing these attentions is </a:t>
            </a:r>
            <a:r>
              <a:rPr lang="en-GB" dirty="0" err="1"/>
              <a:t>bacouse</a:t>
            </a:r>
            <a:r>
              <a:rPr lang="en-GB" dirty="0"/>
              <a:t> it focuses on adjectives.</a:t>
            </a:r>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35</a:t>
            </a:fld>
            <a:endParaRPr lang="LID4096"/>
          </a:p>
        </p:txBody>
      </p:sp>
    </p:spTree>
    <p:extLst>
      <p:ext uri="{BB962C8B-B14F-4D97-AF65-F5344CB8AC3E}">
        <p14:creationId xmlns:p14="http://schemas.microsoft.com/office/powerpoint/2010/main" val="338552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668E1782-5701-407E-B7B0-8E93E4A0C653}" type="slidenum">
              <a:rPr lang="LID4096" smtClean="0"/>
              <a:t>36</a:t>
            </a:fld>
            <a:endParaRPr lang="LID4096"/>
          </a:p>
        </p:txBody>
      </p:sp>
    </p:spTree>
    <p:extLst>
      <p:ext uri="{BB962C8B-B14F-4D97-AF65-F5344CB8AC3E}">
        <p14:creationId xmlns:p14="http://schemas.microsoft.com/office/powerpoint/2010/main" val="388493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4EFC3A3-CA32-4B60-B254-EAD479FA44B8}" type="slidenum">
              <a:rPr lang="LID4096" smtClean="0"/>
              <a:t>38</a:t>
            </a:fld>
            <a:endParaRPr lang="LID4096"/>
          </a:p>
        </p:txBody>
      </p:sp>
    </p:spTree>
    <p:extLst>
      <p:ext uri="{BB962C8B-B14F-4D97-AF65-F5344CB8AC3E}">
        <p14:creationId xmlns:p14="http://schemas.microsoft.com/office/powerpoint/2010/main" val="409707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9BF3E-BB51-0FF4-38FA-67092CE910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AA431-4E6C-B78F-486E-092197EC8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C5A74-6B04-D0C5-43E6-2833DD47EAAE}"/>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A783D18D-C260-5A58-7859-6F2B24DBD6D6}"/>
              </a:ext>
            </a:extLst>
          </p:cNvPr>
          <p:cNvSpPr>
            <a:spLocks noGrp="1"/>
          </p:cNvSpPr>
          <p:nvPr>
            <p:ph type="sldNum" sz="quarter" idx="5"/>
          </p:nvPr>
        </p:nvSpPr>
        <p:spPr/>
        <p:txBody>
          <a:bodyPr/>
          <a:lstStyle/>
          <a:p>
            <a:fld id="{74EFC3A3-CA32-4B60-B254-EAD479FA44B8}" type="slidenum">
              <a:rPr lang="LID4096" smtClean="0"/>
              <a:t>39</a:t>
            </a:fld>
            <a:endParaRPr lang="LID4096"/>
          </a:p>
        </p:txBody>
      </p:sp>
    </p:spTree>
    <p:extLst>
      <p:ext uri="{BB962C8B-B14F-4D97-AF65-F5344CB8AC3E}">
        <p14:creationId xmlns:p14="http://schemas.microsoft.com/office/powerpoint/2010/main" val="3395659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9A6A-CC51-7D7A-33A7-446BB32DB9E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67FB3BD-B9D5-537E-280B-4E5F061FF09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6A531F4-0206-C146-E938-BA9E4FE49DF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444E6DB-46BE-DA46-388B-2DE5EADE9B5E}"/>
              </a:ext>
            </a:extLst>
          </p:cNvPr>
          <p:cNvSpPr>
            <a:spLocks noGrp="1"/>
          </p:cNvSpPr>
          <p:nvPr>
            <p:ph type="sldNum" sz="quarter" idx="5"/>
          </p:nvPr>
        </p:nvSpPr>
        <p:spPr/>
        <p:txBody>
          <a:bodyPr/>
          <a:lstStyle/>
          <a:p>
            <a:fld id="{9EEC6C0E-0ECE-4351-B024-7C1000C70CE1}" type="slidenum">
              <a:rPr lang="en-US" smtClean="0"/>
              <a:t>40</a:t>
            </a:fld>
            <a:endParaRPr lang="en-US"/>
          </a:p>
        </p:txBody>
      </p:sp>
    </p:spTree>
    <p:extLst>
      <p:ext uri="{BB962C8B-B14F-4D97-AF65-F5344CB8AC3E}">
        <p14:creationId xmlns:p14="http://schemas.microsoft.com/office/powerpoint/2010/main" val="847480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6FF6-810B-293C-9620-0DD3D220DF4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9CD33B1-F27D-CFC4-554C-E7B322EAC0D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275AC2B-E4C9-D882-0925-F36A57033C15}"/>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2BE7ADE5-BA50-C8F3-1BE6-DF3B82EA0CE7}"/>
              </a:ext>
            </a:extLst>
          </p:cNvPr>
          <p:cNvSpPr>
            <a:spLocks noGrp="1"/>
          </p:cNvSpPr>
          <p:nvPr>
            <p:ph type="sldNum" sz="quarter" idx="5"/>
          </p:nvPr>
        </p:nvSpPr>
        <p:spPr/>
        <p:txBody>
          <a:bodyPr/>
          <a:lstStyle/>
          <a:p>
            <a:fld id="{9EEC6C0E-0ECE-4351-B024-7C1000C70CE1}" type="slidenum">
              <a:rPr lang="en-US" smtClean="0"/>
              <a:t>41</a:t>
            </a:fld>
            <a:endParaRPr lang="en-US"/>
          </a:p>
        </p:txBody>
      </p:sp>
    </p:spTree>
    <p:extLst>
      <p:ext uri="{BB962C8B-B14F-4D97-AF65-F5344CB8AC3E}">
        <p14:creationId xmlns:p14="http://schemas.microsoft.com/office/powerpoint/2010/main" val="3163982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3D9BF-B7D7-D7A4-047F-00F7561039C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F723B9D-E21A-313B-C0B2-77AC2CDA08A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7FFF983-923E-46E7-BEB0-F34E08F94BC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F436452-3487-FBD4-84D2-58F0C15159B6}"/>
              </a:ext>
            </a:extLst>
          </p:cNvPr>
          <p:cNvSpPr>
            <a:spLocks noGrp="1"/>
          </p:cNvSpPr>
          <p:nvPr>
            <p:ph type="sldNum" sz="quarter" idx="5"/>
          </p:nvPr>
        </p:nvSpPr>
        <p:spPr/>
        <p:txBody>
          <a:bodyPr/>
          <a:lstStyle/>
          <a:p>
            <a:fld id="{9EEC6C0E-0ECE-4351-B024-7C1000C70CE1}" type="slidenum">
              <a:rPr lang="en-US" smtClean="0"/>
              <a:t>42</a:t>
            </a:fld>
            <a:endParaRPr lang="en-US"/>
          </a:p>
        </p:txBody>
      </p:sp>
    </p:spTree>
    <p:extLst>
      <p:ext uri="{BB962C8B-B14F-4D97-AF65-F5344CB8AC3E}">
        <p14:creationId xmlns:p14="http://schemas.microsoft.com/office/powerpoint/2010/main" val="2843861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95BB0-A38C-3FE6-2906-BDE1C054804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F604221-FF29-CE95-6E1D-3DD60A47B73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1C09BD4-CA2E-6D7F-0493-12381E00173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F0113D2A-3EC0-1E1C-10D4-D3CEBB937EF5}"/>
              </a:ext>
            </a:extLst>
          </p:cNvPr>
          <p:cNvSpPr>
            <a:spLocks noGrp="1"/>
          </p:cNvSpPr>
          <p:nvPr>
            <p:ph type="sldNum" sz="quarter" idx="5"/>
          </p:nvPr>
        </p:nvSpPr>
        <p:spPr/>
        <p:txBody>
          <a:bodyPr/>
          <a:lstStyle/>
          <a:p>
            <a:fld id="{9EEC6C0E-0ECE-4351-B024-7C1000C70CE1}" type="slidenum">
              <a:rPr lang="en-US" smtClean="0"/>
              <a:t>50</a:t>
            </a:fld>
            <a:endParaRPr lang="en-US"/>
          </a:p>
        </p:txBody>
      </p:sp>
    </p:spTree>
    <p:extLst>
      <p:ext uri="{BB962C8B-B14F-4D97-AF65-F5344CB8AC3E}">
        <p14:creationId xmlns:p14="http://schemas.microsoft.com/office/powerpoint/2010/main" val="345572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736CB-B05D-9867-9165-8D99ADC5BE3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A2E64C5-127C-68AB-D262-4B5DC9BC51E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123E25A-8621-8D27-C9D1-0C7AE237CEB5}"/>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4F2E89A7-CCB9-9CB7-6087-9A116F8BE5E4}"/>
              </a:ext>
            </a:extLst>
          </p:cNvPr>
          <p:cNvSpPr>
            <a:spLocks noGrp="1"/>
          </p:cNvSpPr>
          <p:nvPr>
            <p:ph type="sldNum" sz="quarter" idx="5"/>
          </p:nvPr>
        </p:nvSpPr>
        <p:spPr/>
        <p:txBody>
          <a:bodyPr/>
          <a:lstStyle/>
          <a:p>
            <a:fld id="{9EEC6C0E-0ECE-4351-B024-7C1000C70CE1}" type="slidenum">
              <a:rPr lang="en-US" smtClean="0"/>
              <a:t>3</a:t>
            </a:fld>
            <a:endParaRPr lang="en-US"/>
          </a:p>
        </p:txBody>
      </p:sp>
    </p:spTree>
    <p:extLst>
      <p:ext uri="{BB962C8B-B14F-4D97-AF65-F5344CB8AC3E}">
        <p14:creationId xmlns:p14="http://schemas.microsoft.com/office/powerpoint/2010/main" val="3677440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90 degrees so the components don’t influence </a:t>
            </a:r>
            <a:r>
              <a:rPr lang="en-GB" dirty="0" err="1"/>
              <a:t>eachother</a:t>
            </a:r>
            <a:r>
              <a:rPr lang="en-GB" dirty="0"/>
              <a:t>.</a:t>
            </a:r>
            <a:endParaRPr lang="LID4096" dirty="0"/>
          </a:p>
        </p:txBody>
      </p:sp>
      <p:sp>
        <p:nvSpPr>
          <p:cNvPr id="4" name="Slide Number Placeholder 3"/>
          <p:cNvSpPr>
            <a:spLocks noGrp="1"/>
          </p:cNvSpPr>
          <p:nvPr>
            <p:ph type="sldNum" sz="quarter" idx="5"/>
          </p:nvPr>
        </p:nvSpPr>
        <p:spPr/>
        <p:txBody>
          <a:bodyPr/>
          <a:lstStyle/>
          <a:p>
            <a:fld id="{74EFC3A3-CA32-4B60-B254-EAD479FA44B8}" type="slidenum">
              <a:rPr lang="LID4096" smtClean="0"/>
              <a:t>53</a:t>
            </a:fld>
            <a:endParaRPr lang="LID4096"/>
          </a:p>
        </p:txBody>
      </p:sp>
    </p:spTree>
    <p:extLst>
      <p:ext uri="{BB962C8B-B14F-4D97-AF65-F5344CB8AC3E}">
        <p14:creationId xmlns:p14="http://schemas.microsoft.com/office/powerpoint/2010/main" val="220216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for random vectors..</a:t>
            </a:r>
            <a:endParaRPr lang="LID4096" dirty="0"/>
          </a:p>
        </p:txBody>
      </p:sp>
      <p:sp>
        <p:nvSpPr>
          <p:cNvPr id="4" name="Slide Number Placeholder 3"/>
          <p:cNvSpPr>
            <a:spLocks noGrp="1"/>
          </p:cNvSpPr>
          <p:nvPr>
            <p:ph type="sldNum" sz="quarter" idx="5"/>
          </p:nvPr>
        </p:nvSpPr>
        <p:spPr/>
        <p:txBody>
          <a:bodyPr/>
          <a:lstStyle/>
          <a:p>
            <a:fld id="{74EFC3A3-CA32-4B60-B254-EAD479FA44B8}" type="slidenum">
              <a:rPr lang="LID4096" smtClean="0"/>
              <a:t>56</a:t>
            </a:fld>
            <a:endParaRPr lang="LID4096"/>
          </a:p>
        </p:txBody>
      </p:sp>
    </p:spTree>
    <p:extLst>
      <p:ext uri="{BB962C8B-B14F-4D97-AF65-F5344CB8AC3E}">
        <p14:creationId xmlns:p14="http://schemas.microsoft.com/office/powerpoint/2010/main" val="3128057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after running an optimization algorithm.</a:t>
            </a:r>
            <a:endParaRPr lang="LID4096" dirty="0"/>
          </a:p>
        </p:txBody>
      </p:sp>
      <p:sp>
        <p:nvSpPr>
          <p:cNvPr id="4" name="Slide Number Placeholder 3"/>
          <p:cNvSpPr>
            <a:spLocks noGrp="1"/>
          </p:cNvSpPr>
          <p:nvPr>
            <p:ph type="sldNum" sz="quarter" idx="5"/>
          </p:nvPr>
        </p:nvSpPr>
        <p:spPr/>
        <p:txBody>
          <a:bodyPr/>
          <a:lstStyle/>
          <a:p>
            <a:fld id="{74EFC3A3-CA32-4B60-B254-EAD479FA44B8}" type="slidenum">
              <a:rPr lang="LID4096" smtClean="0"/>
              <a:t>57</a:t>
            </a:fld>
            <a:endParaRPr lang="LID4096"/>
          </a:p>
        </p:txBody>
      </p:sp>
    </p:spTree>
    <p:extLst>
      <p:ext uri="{BB962C8B-B14F-4D97-AF65-F5344CB8AC3E}">
        <p14:creationId xmlns:p14="http://schemas.microsoft.com/office/powerpoint/2010/main" val="2762263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C86D-07C9-25A5-1BC9-28D42A2C3AC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A9D00C4-1F7D-75A9-940D-FCABE1B3A20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1C3869D-54DD-0D74-FBF8-5E41CE6215C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2AE5DBE8-3C85-E0A3-748F-000258FBAAC9}"/>
              </a:ext>
            </a:extLst>
          </p:cNvPr>
          <p:cNvSpPr>
            <a:spLocks noGrp="1"/>
          </p:cNvSpPr>
          <p:nvPr>
            <p:ph type="sldNum" sz="quarter" idx="5"/>
          </p:nvPr>
        </p:nvSpPr>
        <p:spPr/>
        <p:txBody>
          <a:bodyPr/>
          <a:lstStyle/>
          <a:p>
            <a:fld id="{9EEC6C0E-0ECE-4351-B024-7C1000C70CE1}" type="slidenum">
              <a:rPr lang="en-US" smtClean="0"/>
              <a:t>60</a:t>
            </a:fld>
            <a:endParaRPr lang="en-US"/>
          </a:p>
        </p:txBody>
      </p:sp>
    </p:spTree>
    <p:extLst>
      <p:ext uri="{BB962C8B-B14F-4D97-AF65-F5344CB8AC3E}">
        <p14:creationId xmlns:p14="http://schemas.microsoft.com/office/powerpoint/2010/main" val="1899913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7E0A-1B3B-8673-AC7C-99A8980A7C4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D59B74C-A50B-E56A-A0C1-87F09A85062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E363A71-FCD2-2B8D-B86D-D7A78AB89EE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471D419-97E2-C8B4-F056-8681A167C104}"/>
              </a:ext>
            </a:extLst>
          </p:cNvPr>
          <p:cNvSpPr>
            <a:spLocks noGrp="1"/>
          </p:cNvSpPr>
          <p:nvPr>
            <p:ph type="sldNum" sz="quarter" idx="5"/>
          </p:nvPr>
        </p:nvSpPr>
        <p:spPr/>
        <p:txBody>
          <a:bodyPr/>
          <a:lstStyle/>
          <a:p>
            <a:fld id="{9EEC6C0E-0ECE-4351-B024-7C1000C70CE1}" type="slidenum">
              <a:rPr lang="en-US" smtClean="0"/>
              <a:t>61</a:t>
            </a:fld>
            <a:endParaRPr lang="en-US"/>
          </a:p>
        </p:txBody>
      </p:sp>
    </p:spTree>
    <p:extLst>
      <p:ext uri="{BB962C8B-B14F-4D97-AF65-F5344CB8AC3E}">
        <p14:creationId xmlns:p14="http://schemas.microsoft.com/office/powerpoint/2010/main" val="80616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AA6C4-5389-6E8E-D03C-AC0B03E955C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1F31A5-A0BE-D179-B907-D885806E176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B6BFA67-9888-4915-D990-F4ED4C2F1B31}"/>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CF3DB84-412A-FBC3-C1A8-1DC0316BDE49}"/>
              </a:ext>
            </a:extLst>
          </p:cNvPr>
          <p:cNvSpPr>
            <a:spLocks noGrp="1"/>
          </p:cNvSpPr>
          <p:nvPr>
            <p:ph type="sldNum" sz="quarter" idx="5"/>
          </p:nvPr>
        </p:nvSpPr>
        <p:spPr/>
        <p:txBody>
          <a:bodyPr/>
          <a:lstStyle/>
          <a:p>
            <a:fld id="{9EEC6C0E-0ECE-4351-B024-7C1000C70CE1}" type="slidenum">
              <a:rPr lang="en-US" smtClean="0"/>
              <a:t>62</a:t>
            </a:fld>
            <a:endParaRPr lang="en-US"/>
          </a:p>
        </p:txBody>
      </p:sp>
    </p:spTree>
    <p:extLst>
      <p:ext uri="{BB962C8B-B14F-4D97-AF65-F5344CB8AC3E}">
        <p14:creationId xmlns:p14="http://schemas.microsoft.com/office/powerpoint/2010/main" val="2615164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E56A-759E-5FBC-6BB1-21D615A6BDD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9AB3049-A261-9510-5BB1-4189EF48014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880B290-EB9C-734C-F33E-A8912DFEF8DB}"/>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1C68FC1-E0EE-EA2F-008D-0D3D6EAFA620}"/>
              </a:ext>
            </a:extLst>
          </p:cNvPr>
          <p:cNvSpPr>
            <a:spLocks noGrp="1"/>
          </p:cNvSpPr>
          <p:nvPr>
            <p:ph type="sldNum" sz="quarter" idx="5"/>
          </p:nvPr>
        </p:nvSpPr>
        <p:spPr/>
        <p:txBody>
          <a:bodyPr/>
          <a:lstStyle/>
          <a:p>
            <a:fld id="{9EEC6C0E-0ECE-4351-B024-7C1000C70CE1}" type="slidenum">
              <a:rPr lang="en-US" smtClean="0"/>
              <a:t>63</a:t>
            </a:fld>
            <a:endParaRPr lang="en-US"/>
          </a:p>
        </p:txBody>
      </p:sp>
    </p:spTree>
    <p:extLst>
      <p:ext uri="{BB962C8B-B14F-4D97-AF65-F5344CB8AC3E}">
        <p14:creationId xmlns:p14="http://schemas.microsoft.com/office/powerpoint/2010/main" val="3384956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0109-EA1C-2091-A658-38C6A16954D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8ED1319-CD63-5595-2C87-482997D6B2C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D6EF0DE-8D7B-C929-74F7-7D458CDFEA80}"/>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BD607D23-D277-8F79-6781-5CDCC5BB7675}"/>
              </a:ext>
            </a:extLst>
          </p:cNvPr>
          <p:cNvSpPr>
            <a:spLocks noGrp="1"/>
          </p:cNvSpPr>
          <p:nvPr>
            <p:ph type="sldNum" sz="quarter" idx="5"/>
          </p:nvPr>
        </p:nvSpPr>
        <p:spPr/>
        <p:txBody>
          <a:bodyPr/>
          <a:lstStyle/>
          <a:p>
            <a:fld id="{9EEC6C0E-0ECE-4351-B024-7C1000C70CE1}" type="slidenum">
              <a:rPr lang="en-US" smtClean="0"/>
              <a:t>64</a:t>
            </a:fld>
            <a:endParaRPr lang="en-US"/>
          </a:p>
        </p:txBody>
      </p:sp>
    </p:spTree>
    <p:extLst>
      <p:ext uri="{BB962C8B-B14F-4D97-AF65-F5344CB8AC3E}">
        <p14:creationId xmlns:p14="http://schemas.microsoft.com/office/powerpoint/2010/main" val="530173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9EEC6C0E-0ECE-4351-B024-7C1000C70CE1}" type="slidenum">
              <a:rPr lang="en-US" smtClean="0"/>
              <a:t>65</a:t>
            </a:fld>
            <a:endParaRPr lang="en-US"/>
          </a:p>
        </p:txBody>
      </p:sp>
    </p:spTree>
    <p:extLst>
      <p:ext uri="{BB962C8B-B14F-4D97-AF65-F5344CB8AC3E}">
        <p14:creationId xmlns:p14="http://schemas.microsoft.com/office/powerpoint/2010/main" val="2787185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3A7A4-9E59-235E-5C86-AB6190C3D19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062BE60-414A-2CCB-9A9F-CCDB1DD26DE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B83D759-9422-E18E-745F-C1795EAC9F50}"/>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BCE9235-8780-5F30-4E06-24E981D13D0D}"/>
              </a:ext>
            </a:extLst>
          </p:cNvPr>
          <p:cNvSpPr>
            <a:spLocks noGrp="1"/>
          </p:cNvSpPr>
          <p:nvPr>
            <p:ph type="sldNum" sz="quarter" idx="5"/>
          </p:nvPr>
        </p:nvSpPr>
        <p:spPr/>
        <p:txBody>
          <a:bodyPr/>
          <a:lstStyle/>
          <a:p>
            <a:fld id="{9EEC6C0E-0ECE-4351-B024-7C1000C70CE1}" type="slidenum">
              <a:rPr lang="en-US" smtClean="0"/>
              <a:t>66</a:t>
            </a:fld>
            <a:endParaRPr lang="en-US"/>
          </a:p>
        </p:txBody>
      </p:sp>
    </p:spTree>
    <p:extLst>
      <p:ext uri="{BB962C8B-B14F-4D97-AF65-F5344CB8AC3E}">
        <p14:creationId xmlns:p14="http://schemas.microsoft.com/office/powerpoint/2010/main" val="107619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75EE-197E-70E8-E03D-D86142054AA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FBAAF86-BE6C-14C3-2122-47CDF1EE63F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1F5831A-B126-EE8D-B253-E917E71A3889}"/>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7026513F-42E3-6D7D-99F2-5EF3BB40D15C}"/>
              </a:ext>
            </a:extLst>
          </p:cNvPr>
          <p:cNvSpPr>
            <a:spLocks noGrp="1"/>
          </p:cNvSpPr>
          <p:nvPr>
            <p:ph type="sldNum" sz="quarter" idx="5"/>
          </p:nvPr>
        </p:nvSpPr>
        <p:spPr/>
        <p:txBody>
          <a:bodyPr/>
          <a:lstStyle/>
          <a:p>
            <a:fld id="{9EEC6C0E-0ECE-4351-B024-7C1000C70CE1}" type="slidenum">
              <a:rPr lang="en-US" smtClean="0"/>
              <a:t>4</a:t>
            </a:fld>
            <a:endParaRPr lang="en-US"/>
          </a:p>
        </p:txBody>
      </p:sp>
    </p:spTree>
    <p:extLst>
      <p:ext uri="{BB962C8B-B14F-4D97-AF65-F5344CB8AC3E}">
        <p14:creationId xmlns:p14="http://schemas.microsoft.com/office/powerpoint/2010/main" val="642259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D4B22-2436-574F-17E3-C2AD0A98CD6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6663A13-B213-FB5D-695E-CCBD1F450C1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C55F92E-A625-93BF-5B28-1614224848D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D3623073-B555-0F26-84DC-AF3757FD4367}"/>
              </a:ext>
            </a:extLst>
          </p:cNvPr>
          <p:cNvSpPr>
            <a:spLocks noGrp="1"/>
          </p:cNvSpPr>
          <p:nvPr>
            <p:ph type="sldNum" sz="quarter" idx="5"/>
          </p:nvPr>
        </p:nvSpPr>
        <p:spPr/>
        <p:txBody>
          <a:bodyPr/>
          <a:lstStyle/>
          <a:p>
            <a:fld id="{9EEC6C0E-0ECE-4351-B024-7C1000C70CE1}" type="slidenum">
              <a:rPr lang="en-US" smtClean="0"/>
              <a:t>67</a:t>
            </a:fld>
            <a:endParaRPr lang="en-US"/>
          </a:p>
        </p:txBody>
      </p:sp>
    </p:spTree>
    <p:extLst>
      <p:ext uri="{BB962C8B-B14F-4D97-AF65-F5344CB8AC3E}">
        <p14:creationId xmlns:p14="http://schemas.microsoft.com/office/powerpoint/2010/main" val="873413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4EB9A-FB97-18F5-C958-60A6394EE5C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A1C91F8-A0AC-5913-49A4-C3296969587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3CCDFE7-DD72-C60F-BD51-848C55A3065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76910669-6E1C-A145-C4BA-40AE785083B3}"/>
              </a:ext>
            </a:extLst>
          </p:cNvPr>
          <p:cNvSpPr>
            <a:spLocks noGrp="1"/>
          </p:cNvSpPr>
          <p:nvPr>
            <p:ph type="sldNum" sz="quarter" idx="5"/>
          </p:nvPr>
        </p:nvSpPr>
        <p:spPr/>
        <p:txBody>
          <a:bodyPr/>
          <a:lstStyle/>
          <a:p>
            <a:fld id="{9EEC6C0E-0ECE-4351-B024-7C1000C70CE1}" type="slidenum">
              <a:rPr lang="en-US" smtClean="0"/>
              <a:t>68</a:t>
            </a:fld>
            <a:endParaRPr lang="en-US"/>
          </a:p>
        </p:txBody>
      </p:sp>
    </p:spTree>
    <p:extLst>
      <p:ext uri="{BB962C8B-B14F-4D97-AF65-F5344CB8AC3E}">
        <p14:creationId xmlns:p14="http://schemas.microsoft.com/office/powerpoint/2010/main" val="3720092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7A1F9-1B93-C946-A350-4540E263CF5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C227BCF-B7C6-5D23-A299-7B3204F8A3E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9FB2732-C0F2-F094-A9CE-E8A185FD24EE}"/>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24CD2F3-0607-2930-2D26-1F00F4F21D37}"/>
              </a:ext>
            </a:extLst>
          </p:cNvPr>
          <p:cNvSpPr>
            <a:spLocks noGrp="1"/>
          </p:cNvSpPr>
          <p:nvPr>
            <p:ph type="sldNum" sz="quarter" idx="5"/>
          </p:nvPr>
        </p:nvSpPr>
        <p:spPr/>
        <p:txBody>
          <a:bodyPr/>
          <a:lstStyle/>
          <a:p>
            <a:fld id="{9EEC6C0E-0ECE-4351-B024-7C1000C70CE1}" type="slidenum">
              <a:rPr lang="en-US" smtClean="0"/>
              <a:t>69</a:t>
            </a:fld>
            <a:endParaRPr lang="en-US"/>
          </a:p>
        </p:txBody>
      </p:sp>
    </p:spTree>
    <p:extLst>
      <p:ext uri="{BB962C8B-B14F-4D97-AF65-F5344CB8AC3E}">
        <p14:creationId xmlns:p14="http://schemas.microsoft.com/office/powerpoint/2010/main" val="9933410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6E36-E1B7-1A43-3284-E534A1941D2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C78FB0B-4059-1E37-159D-78BF797E9C1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E10ECD4-4C4B-1D32-3EE9-E65FF7414A8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EBDD0E7-2D17-F9D4-69AB-F8FF60186BAD}"/>
              </a:ext>
            </a:extLst>
          </p:cNvPr>
          <p:cNvSpPr>
            <a:spLocks noGrp="1"/>
          </p:cNvSpPr>
          <p:nvPr>
            <p:ph type="sldNum" sz="quarter" idx="5"/>
          </p:nvPr>
        </p:nvSpPr>
        <p:spPr/>
        <p:txBody>
          <a:bodyPr/>
          <a:lstStyle/>
          <a:p>
            <a:fld id="{9EEC6C0E-0ECE-4351-B024-7C1000C70CE1}" type="slidenum">
              <a:rPr lang="en-US" smtClean="0"/>
              <a:t>70</a:t>
            </a:fld>
            <a:endParaRPr lang="en-US"/>
          </a:p>
        </p:txBody>
      </p:sp>
    </p:spTree>
    <p:extLst>
      <p:ext uri="{BB962C8B-B14F-4D97-AF65-F5344CB8AC3E}">
        <p14:creationId xmlns:p14="http://schemas.microsoft.com/office/powerpoint/2010/main" val="2279229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DC4EC-C9E8-8DC7-C9B0-23CB117B27F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4C0E946-77A0-8A85-A228-34606ADA697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3BE253E-6987-FABD-FFD7-8ADB3E8BB68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893B53A4-AFD5-F945-55B3-5D1172BAEBC3}"/>
              </a:ext>
            </a:extLst>
          </p:cNvPr>
          <p:cNvSpPr>
            <a:spLocks noGrp="1"/>
          </p:cNvSpPr>
          <p:nvPr>
            <p:ph type="sldNum" sz="quarter" idx="5"/>
          </p:nvPr>
        </p:nvSpPr>
        <p:spPr/>
        <p:txBody>
          <a:bodyPr/>
          <a:lstStyle/>
          <a:p>
            <a:fld id="{9EEC6C0E-0ECE-4351-B024-7C1000C70CE1}" type="slidenum">
              <a:rPr lang="en-US" smtClean="0"/>
              <a:t>71</a:t>
            </a:fld>
            <a:endParaRPr lang="en-US"/>
          </a:p>
        </p:txBody>
      </p:sp>
    </p:spTree>
    <p:extLst>
      <p:ext uri="{BB962C8B-B14F-4D97-AF65-F5344CB8AC3E}">
        <p14:creationId xmlns:p14="http://schemas.microsoft.com/office/powerpoint/2010/main" val="2181505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4D59-0F02-FE85-D441-0FE25EF3F00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BE460E2-F976-8E55-0544-CC841486B61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8E08971-4374-592E-63E8-AA0CD75DC9B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78457330-6CC7-2D61-698D-2D580558BD75}"/>
              </a:ext>
            </a:extLst>
          </p:cNvPr>
          <p:cNvSpPr>
            <a:spLocks noGrp="1"/>
          </p:cNvSpPr>
          <p:nvPr>
            <p:ph type="sldNum" sz="quarter" idx="5"/>
          </p:nvPr>
        </p:nvSpPr>
        <p:spPr/>
        <p:txBody>
          <a:bodyPr/>
          <a:lstStyle/>
          <a:p>
            <a:fld id="{9EEC6C0E-0ECE-4351-B024-7C1000C70CE1}" type="slidenum">
              <a:rPr lang="en-US" smtClean="0"/>
              <a:t>72</a:t>
            </a:fld>
            <a:endParaRPr lang="en-US"/>
          </a:p>
        </p:txBody>
      </p:sp>
    </p:spTree>
    <p:extLst>
      <p:ext uri="{BB962C8B-B14F-4D97-AF65-F5344CB8AC3E}">
        <p14:creationId xmlns:p14="http://schemas.microsoft.com/office/powerpoint/2010/main" val="3136043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46DF-9079-DD84-20DD-B910E215A05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6AD2B8-B36B-AAE5-5162-C482D8E35E1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9EAF957-0586-12AF-0A70-E9444068D4A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14229F2-177F-842F-D98B-64A9233F8126}"/>
              </a:ext>
            </a:extLst>
          </p:cNvPr>
          <p:cNvSpPr>
            <a:spLocks noGrp="1"/>
          </p:cNvSpPr>
          <p:nvPr>
            <p:ph type="sldNum" sz="quarter" idx="5"/>
          </p:nvPr>
        </p:nvSpPr>
        <p:spPr/>
        <p:txBody>
          <a:bodyPr/>
          <a:lstStyle/>
          <a:p>
            <a:fld id="{9EEC6C0E-0ECE-4351-B024-7C1000C70CE1}" type="slidenum">
              <a:rPr lang="en-US" smtClean="0"/>
              <a:t>10</a:t>
            </a:fld>
            <a:endParaRPr lang="en-US"/>
          </a:p>
        </p:txBody>
      </p:sp>
    </p:spTree>
    <p:extLst>
      <p:ext uri="{BB962C8B-B14F-4D97-AF65-F5344CB8AC3E}">
        <p14:creationId xmlns:p14="http://schemas.microsoft.com/office/powerpoint/2010/main" val="374330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7C6BE-DDE1-2B5E-08EB-77CA3557E03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2DB2318-A70B-E1F5-26B6-D918B020846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5CAEF56-DF8C-A5E9-8636-A1C860760DBE}"/>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2CA4235-9F8B-F76F-0B1F-B51CA23D5B46}"/>
              </a:ext>
            </a:extLst>
          </p:cNvPr>
          <p:cNvSpPr>
            <a:spLocks noGrp="1"/>
          </p:cNvSpPr>
          <p:nvPr>
            <p:ph type="sldNum" sz="quarter" idx="5"/>
          </p:nvPr>
        </p:nvSpPr>
        <p:spPr/>
        <p:txBody>
          <a:bodyPr/>
          <a:lstStyle/>
          <a:p>
            <a:fld id="{9EEC6C0E-0ECE-4351-B024-7C1000C70CE1}" type="slidenum">
              <a:rPr lang="en-US" smtClean="0"/>
              <a:t>13</a:t>
            </a:fld>
            <a:endParaRPr lang="en-US"/>
          </a:p>
        </p:txBody>
      </p:sp>
    </p:spTree>
    <p:extLst>
      <p:ext uri="{BB962C8B-B14F-4D97-AF65-F5344CB8AC3E}">
        <p14:creationId xmlns:p14="http://schemas.microsoft.com/office/powerpoint/2010/main" val="985202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7872C-4512-9E4B-70A0-6871A942718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1388CC0-4115-F103-78E9-789959E7B7F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04CF0AD-366C-64FF-9AEF-F41BAD988961}"/>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AAF960C-AB1E-564B-17CF-B6F31C01E8B7}"/>
              </a:ext>
            </a:extLst>
          </p:cNvPr>
          <p:cNvSpPr>
            <a:spLocks noGrp="1"/>
          </p:cNvSpPr>
          <p:nvPr>
            <p:ph type="sldNum" sz="quarter" idx="5"/>
          </p:nvPr>
        </p:nvSpPr>
        <p:spPr/>
        <p:txBody>
          <a:bodyPr/>
          <a:lstStyle/>
          <a:p>
            <a:fld id="{9EEC6C0E-0ECE-4351-B024-7C1000C70CE1}" type="slidenum">
              <a:rPr lang="en-US" smtClean="0"/>
              <a:t>14</a:t>
            </a:fld>
            <a:endParaRPr lang="en-US"/>
          </a:p>
        </p:txBody>
      </p:sp>
    </p:spTree>
    <p:extLst>
      <p:ext uri="{BB962C8B-B14F-4D97-AF65-F5344CB8AC3E}">
        <p14:creationId xmlns:p14="http://schemas.microsoft.com/office/powerpoint/2010/main" val="90016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7AE32-D59E-8AA7-3996-01ACE1F1976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638715E-C602-2EB1-1E3B-300656235C3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A5D9591-CA74-9158-96BD-24684D6304D3}"/>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5FD2E00D-9D39-AD59-F2E7-9E02D98D5899}"/>
              </a:ext>
            </a:extLst>
          </p:cNvPr>
          <p:cNvSpPr>
            <a:spLocks noGrp="1"/>
          </p:cNvSpPr>
          <p:nvPr>
            <p:ph type="sldNum" sz="quarter" idx="5"/>
          </p:nvPr>
        </p:nvSpPr>
        <p:spPr/>
        <p:txBody>
          <a:bodyPr/>
          <a:lstStyle/>
          <a:p>
            <a:fld id="{9EEC6C0E-0ECE-4351-B024-7C1000C70CE1}" type="slidenum">
              <a:rPr lang="en-US" smtClean="0"/>
              <a:t>16</a:t>
            </a:fld>
            <a:endParaRPr lang="en-US"/>
          </a:p>
        </p:txBody>
      </p:sp>
    </p:spTree>
    <p:extLst>
      <p:ext uri="{BB962C8B-B14F-4D97-AF65-F5344CB8AC3E}">
        <p14:creationId xmlns:p14="http://schemas.microsoft.com/office/powerpoint/2010/main" val="7552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64CC3-B51D-DB8F-234C-0736364C649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6C1F988-BF6B-119B-AB3B-04A5BA7F500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305BAFF-515C-763F-9364-9ED642C9B39A}"/>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3F4D5956-79CB-AE3C-1BEC-844A9FF09977}"/>
              </a:ext>
            </a:extLst>
          </p:cNvPr>
          <p:cNvSpPr>
            <a:spLocks noGrp="1"/>
          </p:cNvSpPr>
          <p:nvPr>
            <p:ph type="sldNum" sz="quarter" idx="5"/>
          </p:nvPr>
        </p:nvSpPr>
        <p:spPr/>
        <p:txBody>
          <a:bodyPr/>
          <a:lstStyle/>
          <a:p>
            <a:fld id="{9EEC6C0E-0ECE-4351-B024-7C1000C70CE1}" type="slidenum">
              <a:rPr lang="en-US" smtClean="0"/>
              <a:t>17</a:t>
            </a:fld>
            <a:endParaRPr lang="en-US"/>
          </a:p>
        </p:txBody>
      </p:sp>
    </p:spTree>
    <p:extLst>
      <p:ext uri="{BB962C8B-B14F-4D97-AF65-F5344CB8AC3E}">
        <p14:creationId xmlns:p14="http://schemas.microsoft.com/office/powerpoint/2010/main" val="4229853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6B72-7430-EA42-9045-965E3AAE35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BDFBDC84-AD45-B5AD-B3DC-321C9AB927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442D7136-DB5D-91BB-412F-D0A3D46D651D}"/>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5" name="Footer Placeholder 4">
            <a:extLst>
              <a:ext uri="{FF2B5EF4-FFF2-40B4-BE49-F238E27FC236}">
                <a16:creationId xmlns:a16="http://schemas.microsoft.com/office/drawing/2014/main" id="{2DC9158F-9001-ECBC-7A7B-2A9C2E46673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00900E3-5DE5-75EA-4351-F2484A51B39A}"/>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075780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61BC5-EA40-FC8D-88EB-2EAE5FD81F8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D332D04A-0E9A-F517-5A8E-9555C1DD8C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07665C1-B352-A434-39EA-EE8563C3A6B0}"/>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5" name="Footer Placeholder 4">
            <a:extLst>
              <a:ext uri="{FF2B5EF4-FFF2-40B4-BE49-F238E27FC236}">
                <a16:creationId xmlns:a16="http://schemas.microsoft.com/office/drawing/2014/main" id="{CED78DFE-546D-7741-B9CC-6E2BD0D34E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5B707A7-3585-25A3-A022-4444CBE37E5C}"/>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87773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08EC2-D22D-2EE6-3FE4-40471EFE6A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4EB38332-3917-0C3C-5427-EAFFDAB7AF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CF2194A-FB77-C050-7522-C0E0AA2326D6}"/>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5" name="Footer Placeholder 4">
            <a:extLst>
              <a:ext uri="{FF2B5EF4-FFF2-40B4-BE49-F238E27FC236}">
                <a16:creationId xmlns:a16="http://schemas.microsoft.com/office/drawing/2014/main" id="{A415AE50-C01E-18F8-9BBD-121B65A5495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240C2A0-EBB6-0877-2F3D-62A65F00D6A5}"/>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69561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5D92-DCEB-4889-1744-175D7533854D}"/>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6EE5E18-769D-4725-8255-6B3BED8819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8F8D726-664F-65DA-B776-04F3B0E0BAB0}"/>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5" name="Footer Placeholder 4">
            <a:extLst>
              <a:ext uri="{FF2B5EF4-FFF2-40B4-BE49-F238E27FC236}">
                <a16:creationId xmlns:a16="http://schemas.microsoft.com/office/drawing/2014/main" id="{42C71D7A-9CF4-F332-4991-72E8AF18437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2C11E35-5522-3D1A-AB92-3DA42D81BAC2}"/>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32418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3638-E92C-9D14-B4E3-CE7DB0654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B26C714A-18AF-5BF5-4DBF-171AF98855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4BA2B-ACDA-5822-E433-D49B662C5E8D}"/>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5" name="Footer Placeholder 4">
            <a:extLst>
              <a:ext uri="{FF2B5EF4-FFF2-40B4-BE49-F238E27FC236}">
                <a16:creationId xmlns:a16="http://schemas.microsoft.com/office/drawing/2014/main" id="{FFB21D41-6E53-1EAB-BF29-131A6D4A2FB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9254E38-96EE-F0C3-05E0-82DCC3694AFC}"/>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1229097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7B5-B0A7-7A62-8EDD-3A73F677CB13}"/>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0F91C065-9DB6-CB31-CF79-26B7593139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90CB4AE6-FD3D-4B41-1BF6-877943EA5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F8BDE7A-AA23-3FD9-66D9-A7292104B4D6}"/>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6" name="Footer Placeholder 5">
            <a:extLst>
              <a:ext uri="{FF2B5EF4-FFF2-40B4-BE49-F238E27FC236}">
                <a16:creationId xmlns:a16="http://schemas.microsoft.com/office/drawing/2014/main" id="{395519A6-3BFE-9333-41EB-41CEA4A4DF9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10629EB-404A-D70F-C0AC-CC198B0352E0}"/>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248178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24AD-30C4-FCC5-289C-3B455043810A}"/>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E597766-7D46-6CF0-75DF-6B4025B61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8EAAF-9B4D-0ABC-8208-B38709A2F0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862BA03C-68C8-E3F3-4393-892E16329D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322D4-C760-A9B1-72B3-215A14F615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0AE4802D-DBCF-A2AE-F497-C13489354FD0}"/>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8" name="Footer Placeholder 7">
            <a:extLst>
              <a:ext uri="{FF2B5EF4-FFF2-40B4-BE49-F238E27FC236}">
                <a16:creationId xmlns:a16="http://schemas.microsoft.com/office/drawing/2014/main" id="{3682EE28-BFEC-CAE2-06ED-615B053528C7}"/>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7A1B97E-7FA7-2CC4-F7BA-9D5B8DC565DE}"/>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32833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3DEA-3CB0-B592-4DA5-6B1E91B949B1}"/>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AB1873BB-6652-5C49-3201-6FC3A2F42342}"/>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4" name="Footer Placeholder 3">
            <a:extLst>
              <a:ext uri="{FF2B5EF4-FFF2-40B4-BE49-F238E27FC236}">
                <a16:creationId xmlns:a16="http://schemas.microsoft.com/office/drawing/2014/main" id="{9649314B-F284-D8C4-A3C7-92751676253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57A05C50-45C0-7E16-94E7-68F374AD8C21}"/>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14972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325F3-AFAD-0F37-31A4-38FD84EA1AFD}"/>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3" name="Footer Placeholder 2">
            <a:extLst>
              <a:ext uri="{FF2B5EF4-FFF2-40B4-BE49-F238E27FC236}">
                <a16:creationId xmlns:a16="http://schemas.microsoft.com/office/drawing/2014/main" id="{EE9AC469-9BFA-787E-B37B-B34DE5BDC637}"/>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2D151599-E164-08C0-B220-B2DD89BB03F0}"/>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46828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9B95-4F75-364F-2334-051FB550BE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A2BBBED-ACEF-AD11-5E42-D68FAC8B0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DD145CED-BCEA-E8B2-73ED-8E0CA4D5A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6EE56B-C559-F40C-9081-1C12E161E012}"/>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6" name="Footer Placeholder 5">
            <a:extLst>
              <a:ext uri="{FF2B5EF4-FFF2-40B4-BE49-F238E27FC236}">
                <a16:creationId xmlns:a16="http://schemas.microsoft.com/office/drawing/2014/main" id="{DFF19056-6E51-9F0F-55E1-390283C655A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F1DDE96-FFD6-81A9-892F-121F4648AE17}"/>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3491284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F8CA-C22A-1A59-1F18-CAAE72B07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2CED3A17-E851-DE18-0E53-9091F47F3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9BA9F402-F48C-84DC-B5E9-D6B45F81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58614-6D3C-7C52-42FF-74B4A0D6CF40}"/>
              </a:ext>
            </a:extLst>
          </p:cNvPr>
          <p:cNvSpPr>
            <a:spLocks noGrp="1"/>
          </p:cNvSpPr>
          <p:nvPr>
            <p:ph type="dt" sz="half" idx="10"/>
          </p:nvPr>
        </p:nvSpPr>
        <p:spPr/>
        <p:txBody>
          <a:bodyPr/>
          <a:lstStyle/>
          <a:p>
            <a:fld id="{6614E3F6-E3BA-4D77-BCBD-1813387241D4}" type="datetimeFigureOut">
              <a:rPr lang="LID4096" smtClean="0"/>
              <a:t>04/22/2025</a:t>
            </a:fld>
            <a:endParaRPr lang="LID4096"/>
          </a:p>
        </p:txBody>
      </p:sp>
      <p:sp>
        <p:nvSpPr>
          <p:cNvPr id="6" name="Footer Placeholder 5">
            <a:extLst>
              <a:ext uri="{FF2B5EF4-FFF2-40B4-BE49-F238E27FC236}">
                <a16:creationId xmlns:a16="http://schemas.microsoft.com/office/drawing/2014/main" id="{DD65FF9E-4B98-1084-6CE6-F2C242AC93B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C73A65B8-AE24-3679-CC65-4C48C4C8D0BE}"/>
              </a:ext>
            </a:extLst>
          </p:cNvPr>
          <p:cNvSpPr>
            <a:spLocks noGrp="1"/>
          </p:cNvSpPr>
          <p:nvPr>
            <p:ph type="sldNum" sz="quarter" idx="12"/>
          </p:nvPr>
        </p:nvSpPr>
        <p:spPr/>
        <p:txBody>
          <a:bodyPr/>
          <a:lstStyle/>
          <a:p>
            <a:fld id="{B6B152E7-1ABB-42B0-87CD-00EB2478ECF2}" type="slidenum">
              <a:rPr lang="LID4096" smtClean="0"/>
              <a:t>‹#›</a:t>
            </a:fld>
            <a:endParaRPr lang="LID4096"/>
          </a:p>
        </p:txBody>
      </p:sp>
    </p:spTree>
    <p:extLst>
      <p:ext uri="{BB962C8B-B14F-4D97-AF65-F5344CB8AC3E}">
        <p14:creationId xmlns:p14="http://schemas.microsoft.com/office/powerpoint/2010/main" val="370547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EBE607-04CE-86D5-8069-A4AE5036E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0E8938C-1D22-CDD3-E7C4-91BAC79AB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0A5E247-04C0-7A82-3224-CEB38C004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14E3F6-E3BA-4D77-BCBD-1813387241D4}" type="datetimeFigureOut">
              <a:rPr lang="LID4096" smtClean="0"/>
              <a:t>04/22/2025</a:t>
            </a:fld>
            <a:endParaRPr lang="LID4096"/>
          </a:p>
        </p:txBody>
      </p:sp>
      <p:sp>
        <p:nvSpPr>
          <p:cNvPr id="5" name="Footer Placeholder 4">
            <a:extLst>
              <a:ext uri="{FF2B5EF4-FFF2-40B4-BE49-F238E27FC236}">
                <a16:creationId xmlns:a16="http://schemas.microsoft.com/office/drawing/2014/main" id="{9F9024E2-2225-A4E8-FD49-75F799408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02991232-0ACF-9D41-2727-24AA5058C4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B152E7-1ABB-42B0-87CD-00EB2478ECF2}" type="slidenum">
              <a:rPr lang="LID4096" smtClean="0"/>
              <a:t>‹#›</a:t>
            </a:fld>
            <a:endParaRPr lang="LID4096"/>
          </a:p>
        </p:txBody>
      </p:sp>
    </p:spTree>
    <p:extLst>
      <p:ext uri="{BB962C8B-B14F-4D97-AF65-F5344CB8AC3E}">
        <p14:creationId xmlns:p14="http://schemas.microsoft.com/office/powerpoint/2010/main" val="2383699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A6214B-AAC9-9FF5-A701-57176DDC2106}"/>
              </a:ext>
            </a:extLst>
          </p:cNvPr>
          <p:cNvSpPr txBox="1"/>
          <p:nvPr/>
        </p:nvSpPr>
        <p:spPr>
          <a:xfrm>
            <a:off x="66907" y="6556360"/>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7" y="182880"/>
            <a:ext cx="376372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Generative AI: token generation</a:t>
            </a:r>
          </a:p>
        </p:txBody>
      </p:sp>
      <p:pic>
        <p:nvPicPr>
          <p:cNvPr id="8" name="Picture 7">
            <a:extLst>
              <a:ext uri="{FF2B5EF4-FFF2-40B4-BE49-F238E27FC236}">
                <a16:creationId xmlns:a16="http://schemas.microsoft.com/office/drawing/2014/main" id="{51DBBB58-EFC2-36EF-2059-C0D6DCC6D13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1F3B2E88-8F98-E7B9-A42C-FAF828F0393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B4F3EEC0-A08D-0A10-6C7D-349EC9FAA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1" y="538171"/>
            <a:ext cx="7048500"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FD1A54-4F98-FFD0-389E-5333024D8749}"/>
              </a:ext>
            </a:extLst>
          </p:cNvPr>
          <p:cNvSpPr txBox="1"/>
          <p:nvPr/>
        </p:nvSpPr>
        <p:spPr>
          <a:xfrm>
            <a:off x="10879246" y="5989120"/>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1726231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EF5C9-2FCD-B36D-D75E-F24AACEA2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832041-BD45-EA1E-5D82-E8C9740AC2A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EB5190F-ECA4-173F-286B-D8339B0168F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90A5518-7A51-8C06-A41F-B9A975E8403B}"/>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227CBE9A-5E4B-842B-A1FD-A1211EBF7BA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9CDB13-88CF-8199-7E0A-6CF417B9B9CA}"/>
              </a:ext>
            </a:extLst>
          </p:cNvPr>
          <p:cNvSpPr txBox="1"/>
          <p:nvPr/>
        </p:nvSpPr>
        <p:spPr>
          <a:xfrm>
            <a:off x="241300" y="1075957"/>
            <a:ext cx="10936654" cy="3754874"/>
          </a:xfrm>
          <a:prstGeom prst="rect">
            <a:avLst/>
          </a:prstGeom>
          <a:noFill/>
        </p:spPr>
        <p:txBody>
          <a:bodyPr wrap="square" rtlCol="0">
            <a:spAutoFit/>
          </a:bodyPr>
          <a:lstStyle/>
          <a:p>
            <a:r>
              <a:rPr lang="en-GB" dirty="0"/>
              <a:t>Assigns importance to other words: </a:t>
            </a:r>
            <a:r>
              <a:rPr lang="en-GB" b="1" dirty="0"/>
              <a:t>Each token attends to all other tokens in the sequence</a:t>
            </a:r>
            <a:r>
              <a:rPr lang="en-GB" dirty="0"/>
              <a:t>, determining which words influence its meaning.</a:t>
            </a:r>
          </a:p>
          <a:p>
            <a:endParaRPr lang="en-GB" dirty="0"/>
          </a:p>
          <a:p>
            <a:r>
              <a:rPr lang="en-GB" dirty="0"/>
              <a:t>Captures long-range dependencies: Unlike RNNs, which process text sequentially, self-attention can relate words </a:t>
            </a:r>
            <a:r>
              <a:rPr lang="en-GB" b="1" dirty="0"/>
              <a:t>far apart </a:t>
            </a:r>
            <a:r>
              <a:rPr lang="en-GB" dirty="0"/>
              <a:t>in a sentence.</a:t>
            </a:r>
          </a:p>
          <a:p>
            <a:endParaRPr lang="en-GB" dirty="0"/>
          </a:p>
          <a:p>
            <a:r>
              <a:rPr lang="en-GB" dirty="0"/>
              <a:t>Adjusts </a:t>
            </a:r>
            <a:r>
              <a:rPr lang="en-GB" b="1" dirty="0"/>
              <a:t>meaning based on context</a:t>
            </a:r>
            <a:r>
              <a:rPr lang="en-GB" dirty="0"/>
              <a:t>: The same word can have different meanings depending on surrounding words, and self-attention helps capture this nuance.</a:t>
            </a:r>
          </a:p>
          <a:p>
            <a:endParaRPr lang="en-GB" dirty="0"/>
          </a:p>
          <a:p>
            <a:r>
              <a:rPr lang="en-GB" dirty="0"/>
              <a:t>Creates </a:t>
            </a:r>
            <a:r>
              <a:rPr lang="en-GB" b="1" dirty="0"/>
              <a:t>context-aware representations</a:t>
            </a:r>
            <a:r>
              <a:rPr lang="en-GB" dirty="0"/>
              <a:t>: By combining information from different tokens, the attention head generates richer word embeddings that reflect their contextual meaning.</a:t>
            </a:r>
          </a:p>
          <a:p>
            <a:endParaRPr lang="en-GB" sz="2000" dirty="0"/>
          </a:p>
          <a:p>
            <a:r>
              <a:rPr lang="en-GB" sz="2000" dirty="0"/>
              <a:t> </a:t>
            </a:r>
          </a:p>
        </p:txBody>
      </p:sp>
    </p:spTree>
    <p:extLst>
      <p:ext uri="{BB962C8B-B14F-4D97-AF65-F5344CB8AC3E}">
        <p14:creationId xmlns:p14="http://schemas.microsoft.com/office/powerpoint/2010/main" val="305296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1">
            <a:hlinkClick r:id="" action="ppaction://media"/>
            <a:extLst>
              <a:ext uri="{FF2B5EF4-FFF2-40B4-BE49-F238E27FC236}">
                <a16:creationId xmlns:a16="http://schemas.microsoft.com/office/drawing/2014/main" id="{67174DE8-F96F-C59F-AAE3-E5D6316221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571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graph of carbon dioxide&#10;&#10;AI-generated content may be incorrect.">
            <a:extLst>
              <a:ext uri="{FF2B5EF4-FFF2-40B4-BE49-F238E27FC236}">
                <a16:creationId xmlns:a16="http://schemas.microsoft.com/office/drawing/2014/main" id="{BD8343F1-8B9C-13B2-5ACB-71DAF334E89B}"/>
              </a:ext>
            </a:extLst>
          </p:cNvPr>
          <p:cNvPicPr>
            <a:picLocks noChangeAspect="1"/>
          </p:cNvPicPr>
          <p:nvPr/>
        </p:nvPicPr>
        <p:blipFill>
          <a:blip r:embed="rId2"/>
          <a:srcRect l="1760"/>
          <a:stretch/>
        </p:blipFill>
        <p:spPr>
          <a:xfrm>
            <a:off x="20" y="1282"/>
            <a:ext cx="12191980" cy="6856718"/>
          </a:xfrm>
          <a:prstGeom prst="rect">
            <a:avLst/>
          </a:prstGeom>
        </p:spPr>
      </p:pic>
    </p:spTree>
    <p:extLst>
      <p:ext uri="{BB962C8B-B14F-4D97-AF65-F5344CB8AC3E}">
        <p14:creationId xmlns:p14="http://schemas.microsoft.com/office/powerpoint/2010/main" val="462300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99B3-DCDA-E541-9849-B5491BDF9B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08BAB6-ED41-BB6A-DA6B-504A52EA255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D45BF545-ACEE-1CB6-2F08-20C77A15802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20F4CBF-3746-92F5-05B2-1BC39284521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B471B18-3CB6-A166-5463-B49590AC940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B28824-B985-5574-E2A2-A66536561649}"/>
              </a:ext>
            </a:extLst>
          </p:cNvPr>
          <p:cNvSpPr txBox="1"/>
          <p:nvPr/>
        </p:nvSpPr>
        <p:spPr>
          <a:xfrm>
            <a:off x="241300" y="1075957"/>
            <a:ext cx="10424907" cy="677108"/>
          </a:xfrm>
          <a:prstGeom prst="rect">
            <a:avLst/>
          </a:prstGeom>
          <a:noFill/>
        </p:spPr>
        <p:txBody>
          <a:bodyPr wrap="square" rtlCol="0">
            <a:spAutoFit/>
          </a:bodyPr>
          <a:lstStyle/>
          <a:p>
            <a:r>
              <a:rPr lang="en-GB" dirty="0"/>
              <a:t>The transformer architecture consists of multiple layers of (multi-)attention heads.</a:t>
            </a:r>
          </a:p>
          <a:p>
            <a:r>
              <a:rPr lang="en-GB" sz="2000" dirty="0"/>
              <a:t> </a:t>
            </a:r>
          </a:p>
        </p:txBody>
      </p:sp>
      <p:pic>
        <p:nvPicPr>
          <p:cNvPr id="5" name="Picture 4">
            <a:extLst>
              <a:ext uri="{FF2B5EF4-FFF2-40B4-BE49-F238E27FC236}">
                <a16:creationId xmlns:a16="http://schemas.microsoft.com/office/drawing/2014/main" id="{52B96AD1-037A-49A5-C1AB-D9EA07F1E469}"/>
              </a:ext>
            </a:extLst>
          </p:cNvPr>
          <p:cNvPicPr>
            <a:picLocks noChangeAspect="1"/>
          </p:cNvPicPr>
          <p:nvPr/>
        </p:nvPicPr>
        <p:blipFill>
          <a:blip r:embed="rId4"/>
          <a:stretch>
            <a:fillRect/>
          </a:stretch>
        </p:blipFill>
        <p:spPr>
          <a:xfrm>
            <a:off x="1002508" y="1611194"/>
            <a:ext cx="9706730" cy="4626409"/>
          </a:xfrm>
          <a:prstGeom prst="rect">
            <a:avLst/>
          </a:prstGeom>
        </p:spPr>
      </p:pic>
    </p:spTree>
    <p:extLst>
      <p:ext uri="{BB962C8B-B14F-4D97-AF65-F5344CB8AC3E}">
        <p14:creationId xmlns:p14="http://schemas.microsoft.com/office/powerpoint/2010/main" val="85434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2358-7389-4567-3B93-84BDBD9937A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69B9BC-4CBB-C027-2DC2-3D92D124D8D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2A79443C-266B-875C-AD77-D7B8F1C3203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22D7877-A315-1FEE-ADA6-0F44C08BBE5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058274F2-1222-E83C-0BEF-FC6DF9301E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3CA234B-0C2C-7D1E-D3B8-EED7429037EF}"/>
              </a:ext>
            </a:extLst>
          </p:cNvPr>
          <p:cNvSpPr txBox="1"/>
          <p:nvPr/>
        </p:nvSpPr>
        <p:spPr>
          <a:xfrm>
            <a:off x="241300" y="1075957"/>
            <a:ext cx="10274300" cy="1785104"/>
          </a:xfrm>
          <a:prstGeom prst="rect">
            <a:avLst/>
          </a:prstGeom>
          <a:noFill/>
        </p:spPr>
        <p:txBody>
          <a:bodyPr wrap="square" rtlCol="0">
            <a:spAutoFit/>
          </a:bodyPr>
          <a:lstStyle/>
          <a:p>
            <a:r>
              <a:rPr lang="en-GB" dirty="0"/>
              <a:t>The transformer architecture consists of multiple layers of (multi-)attention heads.</a:t>
            </a:r>
          </a:p>
          <a:p>
            <a:endParaRPr lang="en-GB" dirty="0"/>
          </a:p>
          <a:p>
            <a:r>
              <a:rPr lang="en-GB" dirty="0"/>
              <a:t>Each one allowed to learn increasingly complex and long-distance token embeddings.</a:t>
            </a:r>
          </a:p>
          <a:p>
            <a:endParaRPr lang="en-GB" dirty="0"/>
          </a:p>
          <a:p>
            <a:r>
              <a:rPr lang="en-GB" dirty="0"/>
              <a:t>Information flows from left to right (</a:t>
            </a:r>
            <a:r>
              <a:rPr lang="en-GB" b="1" dirty="0"/>
              <a:t>autoregressive</a:t>
            </a:r>
            <a:r>
              <a:rPr lang="en-GB" dirty="0"/>
              <a:t>).</a:t>
            </a:r>
          </a:p>
          <a:p>
            <a:r>
              <a:rPr lang="en-GB" sz="2000" dirty="0"/>
              <a:t> </a:t>
            </a:r>
          </a:p>
        </p:txBody>
      </p:sp>
    </p:spTree>
    <p:extLst>
      <p:ext uri="{BB962C8B-B14F-4D97-AF65-F5344CB8AC3E}">
        <p14:creationId xmlns:p14="http://schemas.microsoft.com/office/powerpoint/2010/main" val="3799665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F1CCE23-738F-A8C1-FF99-F3C9C0B92BFA}"/>
              </a:ext>
            </a:extLst>
          </p:cNvPr>
          <p:cNvPicPr>
            <a:picLocks noChangeAspect="1"/>
          </p:cNvPicPr>
          <p:nvPr/>
        </p:nvPicPr>
        <p:blipFill>
          <a:blip r:embed="rId2"/>
          <a:srcRect b="8554"/>
          <a:stretch/>
        </p:blipFill>
        <p:spPr>
          <a:xfrm>
            <a:off x="20" y="1282"/>
            <a:ext cx="12191980" cy="6856718"/>
          </a:xfrm>
          <a:prstGeom prst="rect">
            <a:avLst/>
          </a:prstGeom>
        </p:spPr>
      </p:pic>
    </p:spTree>
    <p:extLst>
      <p:ext uri="{BB962C8B-B14F-4D97-AF65-F5344CB8AC3E}">
        <p14:creationId xmlns:p14="http://schemas.microsoft.com/office/powerpoint/2010/main" val="694516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F603D-EE90-8F75-554F-A57EA5D249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8428D2-1453-DA42-B09C-32EAC391C2E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Positional encoding</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21093933-A115-80E3-5B8B-00B4D5FAC39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8D83484-1CC4-30CE-5BDC-C3B26C300C1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D962AEE-00CF-6638-83EC-572E983DC2C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3AA64E-3F2D-11DA-D5FB-169FAE2EE3EB}"/>
              </a:ext>
            </a:extLst>
          </p:cNvPr>
          <p:cNvSpPr txBox="1"/>
          <p:nvPr/>
        </p:nvSpPr>
        <p:spPr>
          <a:xfrm>
            <a:off x="241300" y="1075957"/>
            <a:ext cx="10936654" cy="2154436"/>
          </a:xfrm>
          <a:prstGeom prst="rect">
            <a:avLst/>
          </a:prstGeom>
          <a:noFill/>
        </p:spPr>
        <p:txBody>
          <a:bodyPr wrap="square" rtlCol="0">
            <a:spAutoFit/>
          </a:bodyPr>
          <a:lstStyle/>
          <a:p>
            <a:r>
              <a:rPr lang="en-GB" dirty="0"/>
              <a:t>Transformers lack inherent sequential processing like RNNs.</a:t>
            </a:r>
          </a:p>
          <a:p>
            <a:endParaRPr lang="en-GB" dirty="0"/>
          </a:p>
          <a:p>
            <a:r>
              <a:rPr lang="en-GB" dirty="0"/>
              <a:t>Positional encoding is </a:t>
            </a:r>
            <a:r>
              <a:rPr lang="en-GB" b="1" dirty="0"/>
              <a:t>added</a:t>
            </a:r>
            <a:r>
              <a:rPr lang="en-GB" dirty="0"/>
              <a:t> to allow the transformer to recognize relative positions and distances between tokens.</a:t>
            </a:r>
          </a:p>
          <a:p>
            <a:endParaRPr lang="en-GB" sz="2000" dirty="0"/>
          </a:p>
          <a:p>
            <a:endParaRPr lang="en-GB" sz="2000" dirty="0"/>
          </a:p>
          <a:p>
            <a:endParaRPr lang="en-GB" sz="2000" dirty="0"/>
          </a:p>
          <a:p>
            <a:r>
              <a:rPr lang="en-GB" sz="2000" dirty="0"/>
              <a:t> </a:t>
            </a:r>
          </a:p>
        </p:txBody>
      </p:sp>
      <p:pic>
        <p:nvPicPr>
          <p:cNvPr id="15362" name="Picture 2" descr="Sinusoidal position encoding">
            <a:extLst>
              <a:ext uri="{FF2B5EF4-FFF2-40B4-BE49-F238E27FC236}">
                <a16:creationId xmlns:a16="http://schemas.microsoft.com/office/drawing/2014/main" id="{75C65B4B-4014-4642-A79B-F9A8BB33B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205" y="2079488"/>
            <a:ext cx="8706425" cy="420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6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2773-63FF-B112-3424-5497DDA9D1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B111C7-2D23-0D35-11E5-283AFC05F7F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Position encoding</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CCC0008E-7628-E897-B741-43ABD1259F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42F0608-6DC7-DF31-7DF3-0B6C04336EB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E2AC210-3FAE-0C28-4EF2-954FBA3F555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7513D0-7C71-B108-27C5-E33E558D80C1}"/>
              </a:ext>
            </a:extLst>
          </p:cNvPr>
          <p:cNvSpPr txBox="1"/>
          <p:nvPr/>
        </p:nvSpPr>
        <p:spPr>
          <a:xfrm>
            <a:off x="241300" y="1075957"/>
            <a:ext cx="10936654" cy="2954655"/>
          </a:xfrm>
          <a:prstGeom prst="rect">
            <a:avLst/>
          </a:prstGeom>
          <a:noFill/>
        </p:spPr>
        <p:txBody>
          <a:bodyPr wrap="square" rtlCol="0">
            <a:spAutoFit/>
          </a:bodyPr>
          <a:lstStyle/>
          <a:p>
            <a:r>
              <a:rPr lang="en-GB" dirty="0"/>
              <a:t>Transformers lack inherent sequential processing like RNNs.</a:t>
            </a:r>
          </a:p>
          <a:p>
            <a:endParaRPr lang="en-GB" dirty="0"/>
          </a:p>
          <a:p>
            <a:r>
              <a:rPr lang="en-GB" dirty="0"/>
              <a:t>Positional encoding is </a:t>
            </a:r>
            <a:r>
              <a:rPr lang="en-GB" b="1" dirty="0"/>
              <a:t>added</a:t>
            </a:r>
            <a:r>
              <a:rPr lang="en-GB" dirty="0"/>
              <a:t> to allow the transformer to recognize relative positions and distances between tokens.</a:t>
            </a:r>
          </a:p>
          <a:p>
            <a:endParaRPr lang="en-GB" dirty="0"/>
          </a:p>
          <a:p>
            <a:r>
              <a:rPr lang="en-GB" dirty="0"/>
              <a:t>Instead of appending this positional information to the embedding vectors, the positional information is added to the embedding. This is more efficient, and the model can extract the positional information from the embedding at any time.</a:t>
            </a:r>
          </a:p>
          <a:p>
            <a:endParaRPr lang="en-GB" sz="2000" dirty="0"/>
          </a:p>
          <a:p>
            <a:endParaRPr lang="en-GB" sz="2000" dirty="0"/>
          </a:p>
          <a:p>
            <a:r>
              <a:rPr lang="en-GB" sz="2000" dirty="0"/>
              <a:t> </a:t>
            </a:r>
          </a:p>
        </p:txBody>
      </p:sp>
    </p:spTree>
    <p:extLst>
      <p:ext uri="{BB962C8B-B14F-4D97-AF65-F5344CB8AC3E}">
        <p14:creationId xmlns:p14="http://schemas.microsoft.com/office/powerpoint/2010/main" val="2885426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AF4BD4-CF0A-A15C-EA93-71890052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8921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147C4DA-ACDB-C37D-C2D2-D2B990B9F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451050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C2BC-872A-A0BA-5FAC-EA97FFA27F00}"/>
            </a:ext>
          </a:extLst>
        </p:cNvPr>
        <p:cNvGrpSpPr/>
        <p:nvPr/>
      </p:nvGrpSpPr>
      <p:grpSpPr>
        <a:xfrm>
          <a:off x="0" y="0"/>
          <a:ext cx="0" cy="0"/>
          <a:chOff x="0" y="0"/>
          <a:chExt cx="0" cy="0"/>
        </a:xfrm>
      </p:grpSpPr>
      <p:pic>
        <p:nvPicPr>
          <p:cNvPr id="2" name="Afbeelding 7">
            <a:extLst>
              <a:ext uri="{FF2B5EF4-FFF2-40B4-BE49-F238E27FC236}">
                <a16:creationId xmlns:a16="http://schemas.microsoft.com/office/drawing/2014/main" id="{FB1A5EB1-15A5-60F6-1812-67280DD26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277" y="911433"/>
            <a:ext cx="3460088" cy="4875579"/>
          </a:xfrm>
          <a:prstGeom prst="rect">
            <a:avLst/>
          </a:prstGeom>
        </p:spPr>
      </p:pic>
      <p:sp>
        <p:nvSpPr>
          <p:cNvPr id="3" name="TextBox 2">
            <a:extLst>
              <a:ext uri="{FF2B5EF4-FFF2-40B4-BE49-F238E27FC236}">
                <a16:creationId xmlns:a16="http://schemas.microsoft.com/office/drawing/2014/main" id="{B63D55E1-CDEB-3915-A7E2-F9B152DA26ED}"/>
              </a:ext>
            </a:extLst>
          </p:cNvPr>
          <p:cNvSpPr txBox="1"/>
          <p:nvPr/>
        </p:nvSpPr>
        <p:spPr>
          <a:xfrm>
            <a:off x="241301" y="129804"/>
            <a:ext cx="11747500" cy="523220"/>
          </a:xfrm>
          <a:prstGeom prst="rect">
            <a:avLst/>
          </a:prstGeom>
          <a:noFill/>
        </p:spPr>
        <p:txBody>
          <a:bodyPr wrap="square" rtlCol="0">
            <a:spAutoFit/>
          </a:bodyPr>
          <a:lstStyle/>
          <a:p>
            <a:r>
              <a:rPr lang="nl-BE" sz="2800" dirty="0"/>
              <a:t>GPT (</a:t>
            </a:r>
            <a:r>
              <a:rPr lang="nl-BE" sz="2800" dirty="0" err="1"/>
              <a:t>Generative</a:t>
            </a:r>
            <a:r>
              <a:rPr lang="nl-BE" sz="2800" dirty="0"/>
              <a:t> Pre-</a:t>
            </a:r>
            <a:r>
              <a:rPr lang="nl-BE" sz="2800" dirty="0" err="1"/>
              <a:t>trained</a:t>
            </a:r>
            <a:r>
              <a:rPr lang="nl-BE" sz="2800" dirty="0"/>
              <a:t> </a:t>
            </a:r>
            <a:r>
              <a:rPr lang="nl-BE" sz="2800" dirty="0" err="1"/>
              <a:t>Transformer</a:t>
            </a:r>
            <a:r>
              <a:rPr lang="nl-BE" sz="2800" dirty="0"/>
              <a:t>)</a:t>
            </a:r>
          </a:p>
        </p:txBody>
      </p:sp>
      <p:sp>
        <p:nvSpPr>
          <p:cNvPr id="6" name="TextBox 5">
            <a:extLst>
              <a:ext uri="{FF2B5EF4-FFF2-40B4-BE49-F238E27FC236}">
                <a16:creationId xmlns:a16="http://schemas.microsoft.com/office/drawing/2014/main" id="{97C737AC-0A9C-AF87-44ED-87C0EA38CDB4}"/>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Ashish Vaswani et al., Attention is all you need. (NIPS'17) </a:t>
            </a:r>
          </a:p>
        </p:txBody>
      </p:sp>
      <p:sp>
        <p:nvSpPr>
          <p:cNvPr id="7" name="TextBox 6">
            <a:extLst>
              <a:ext uri="{FF2B5EF4-FFF2-40B4-BE49-F238E27FC236}">
                <a16:creationId xmlns:a16="http://schemas.microsoft.com/office/drawing/2014/main" id="{B44B1CCB-E650-00A9-205B-4F8156D4D7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E27ABED6-E668-D293-1927-D9311D03BE1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C49469C7-9F58-4E8B-B463-598D57F58A8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80DC039-1B34-6C0F-6D67-12FB5D19277D}"/>
              </a:ext>
            </a:extLst>
          </p:cNvPr>
          <p:cNvSpPr/>
          <p:nvPr/>
        </p:nvSpPr>
        <p:spPr>
          <a:xfrm>
            <a:off x="9737321" y="905856"/>
            <a:ext cx="1640541" cy="491940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aphicFrame>
        <p:nvGraphicFramePr>
          <p:cNvPr id="17" name="Table 16">
            <a:extLst>
              <a:ext uri="{FF2B5EF4-FFF2-40B4-BE49-F238E27FC236}">
                <a16:creationId xmlns:a16="http://schemas.microsoft.com/office/drawing/2014/main" id="{279B1766-E1AB-D04E-45FB-E0F901433C30}"/>
              </a:ext>
            </a:extLst>
          </p:cNvPr>
          <p:cNvGraphicFramePr>
            <a:graphicFrameLocks noGrp="1"/>
          </p:cNvGraphicFramePr>
          <p:nvPr/>
        </p:nvGraphicFramePr>
        <p:xfrm>
          <a:off x="435685" y="1562306"/>
          <a:ext cx="6985000" cy="3316288"/>
        </p:xfrm>
        <a:graphic>
          <a:graphicData uri="http://schemas.openxmlformats.org/drawingml/2006/table">
            <a:tbl>
              <a:tblPr>
                <a:tableStyleId>{5C22544A-7EE6-4342-B048-85BDC9FD1C3A}</a:tableStyleId>
              </a:tblPr>
              <a:tblGrid>
                <a:gridCol w="1409700">
                  <a:extLst>
                    <a:ext uri="{9D8B030D-6E8A-4147-A177-3AD203B41FA5}">
                      <a16:colId xmlns:a16="http://schemas.microsoft.com/office/drawing/2014/main" val="3763224385"/>
                    </a:ext>
                  </a:extLst>
                </a:gridCol>
                <a:gridCol w="2616200">
                  <a:extLst>
                    <a:ext uri="{9D8B030D-6E8A-4147-A177-3AD203B41FA5}">
                      <a16:colId xmlns:a16="http://schemas.microsoft.com/office/drawing/2014/main" val="329678391"/>
                    </a:ext>
                  </a:extLst>
                </a:gridCol>
                <a:gridCol w="2959100">
                  <a:extLst>
                    <a:ext uri="{9D8B030D-6E8A-4147-A177-3AD203B41FA5}">
                      <a16:colId xmlns:a16="http://schemas.microsoft.com/office/drawing/2014/main" val="3028734576"/>
                    </a:ext>
                  </a:extLst>
                </a:gridCol>
              </a:tblGrid>
              <a:tr h="371292">
                <a:tc>
                  <a:txBody>
                    <a:bodyPr/>
                    <a:lstStyle/>
                    <a:p>
                      <a:pPr algn="ctr" fontAlgn="ctr"/>
                      <a:endParaRPr lang="en-BE" sz="1800" b="1" i="0" u="none" strike="noStrike">
                        <a:solidFill>
                          <a:srgbClr val="000000"/>
                        </a:solidFill>
                        <a:effectLst/>
                        <a:latin typeface="+mn-lt"/>
                      </a:endParaRPr>
                    </a:p>
                  </a:txBody>
                  <a:tcPr marL="4763" marR="4763" marT="4763" marB="0" anchor="ctr"/>
                </a:tc>
                <a:tc>
                  <a:txBody>
                    <a:bodyPr/>
                    <a:lstStyle/>
                    <a:p>
                      <a:pPr algn="ctr" fontAlgn="ctr"/>
                      <a:r>
                        <a:rPr lang="nl-BE" sz="1800" u="none" strike="noStrike">
                          <a:effectLst/>
                          <a:latin typeface="+mn-lt"/>
                        </a:rPr>
                        <a:t>BERT</a:t>
                      </a:r>
                      <a:endParaRPr lang="nl-BE" sz="1800" b="1" i="0" u="none" strike="noStrike">
                        <a:solidFill>
                          <a:srgbClr val="000000"/>
                        </a:solidFill>
                        <a:effectLst/>
                        <a:latin typeface="+mn-lt"/>
                      </a:endParaRPr>
                    </a:p>
                  </a:txBody>
                  <a:tcPr marL="4763" marR="4763" marT="4763" marB="0" anchor="ctr"/>
                </a:tc>
                <a:tc>
                  <a:txBody>
                    <a:bodyPr/>
                    <a:lstStyle/>
                    <a:p>
                      <a:pPr algn="ctr" fontAlgn="ctr"/>
                      <a:r>
                        <a:rPr lang="nl-BE" sz="1800" u="none" strike="noStrike">
                          <a:effectLst/>
                          <a:latin typeface="+mn-lt"/>
                        </a:rPr>
                        <a:t>GPT</a:t>
                      </a:r>
                      <a:endParaRPr lang="nl-BE" sz="1800" b="1"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74342716"/>
                  </a:ext>
                </a:extLst>
              </a:tr>
              <a:tr h="736249">
                <a:tc>
                  <a:txBody>
                    <a:bodyPr/>
                    <a:lstStyle/>
                    <a:p>
                      <a:pPr algn="l" fontAlgn="ctr"/>
                      <a:r>
                        <a:rPr lang="nl-BE" sz="1800" u="none" strike="noStrike" dirty="0">
                          <a:effectLst/>
                          <a:latin typeface="+mn-lt"/>
                        </a:rPr>
                        <a:t>Type</a:t>
                      </a:r>
                      <a:endParaRPr lang="nl-BE" sz="1800" b="1" i="0" u="none" strike="noStrike" dirty="0">
                        <a:solidFill>
                          <a:srgbClr val="000000"/>
                        </a:solidFill>
                        <a:effectLst/>
                        <a:latin typeface="+mn-lt"/>
                      </a:endParaRPr>
                    </a:p>
                  </a:txBody>
                  <a:tcPr marL="4763" marR="4763" marT="4763" marB="0" anchor="ctr"/>
                </a:tc>
                <a:tc>
                  <a:txBody>
                    <a:bodyPr/>
                    <a:lstStyle/>
                    <a:p>
                      <a:pPr algn="l" fontAlgn="ctr"/>
                      <a:r>
                        <a:rPr lang="nl-BE" sz="1800" u="none" strike="noStrike">
                          <a:effectLst/>
                          <a:latin typeface="+mn-lt"/>
                        </a:rPr>
                        <a:t>Encoder-only</a:t>
                      </a:r>
                      <a:endParaRPr lang="nl-BE" sz="1800" b="0" i="0" u="none" strike="noStrike">
                        <a:solidFill>
                          <a:srgbClr val="000000"/>
                        </a:solidFill>
                        <a:effectLst/>
                        <a:latin typeface="+mn-lt"/>
                      </a:endParaRPr>
                    </a:p>
                  </a:txBody>
                  <a:tcPr marL="4763" marR="4763" marT="4763" marB="0" anchor="ctr"/>
                </a:tc>
                <a:tc>
                  <a:txBody>
                    <a:bodyPr/>
                    <a:lstStyle/>
                    <a:p>
                      <a:pPr algn="l" fontAlgn="ctr"/>
                      <a:r>
                        <a:rPr lang="nl-BE" sz="1800" u="none" strike="noStrike">
                          <a:effectLst/>
                          <a:latin typeface="+mn-lt"/>
                        </a:rPr>
                        <a:t>Decoder-only</a:t>
                      </a:r>
                      <a:endParaRPr lang="nl-BE" sz="18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834396781"/>
                  </a:ext>
                </a:extLst>
              </a:tr>
              <a:tr h="736249">
                <a:tc>
                  <a:txBody>
                    <a:bodyPr/>
                    <a:lstStyle/>
                    <a:p>
                      <a:pPr algn="l" fontAlgn="ctr"/>
                      <a:r>
                        <a:rPr lang="nl-BE" sz="1800" u="none" strike="noStrike">
                          <a:effectLst/>
                          <a:latin typeface="+mn-lt"/>
                        </a:rPr>
                        <a:t>Directionality</a:t>
                      </a:r>
                      <a:endParaRPr lang="nl-BE" sz="1800" b="1" i="0" u="none" strike="noStrike">
                        <a:solidFill>
                          <a:srgbClr val="000000"/>
                        </a:solidFill>
                        <a:effectLst/>
                        <a:latin typeface="+mn-lt"/>
                      </a:endParaRPr>
                    </a:p>
                  </a:txBody>
                  <a:tcPr marL="4763" marR="4763" marT="4763" marB="0" anchor="ctr"/>
                </a:tc>
                <a:tc>
                  <a:txBody>
                    <a:bodyPr/>
                    <a:lstStyle/>
                    <a:p>
                      <a:pPr algn="l" fontAlgn="ctr"/>
                      <a:r>
                        <a:rPr lang="en-GB" sz="1800" u="none" strike="noStrike" dirty="0">
                          <a:effectLst/>
                          <a:latin typeface="+mn-lt"/>
                        </a:rPr>
                        <a:t>Bidirectional (reads both left and right context)</a:t>
                      </a:r>
                      <a:endParaRPr lang="en-GB" sz="1800" b="0" i="0" u="none" strike="noStrike" dirty="0">
                        <a:solidFill>
                          <a:srgbClr val="000000"/>
                        </a:solidFill>
                        <a:effectLst/>
                        <a:latin typeface="+mn-lt"/>
                      </a:endParaRPr>
                    </a:p>
                  </a:txBody>
                  <a:tcPr marL="4763" marR="4763" marT="4763" marB="0" anchor="ctr"/>
                </a:tc>
                <a:tc>
                  <a:txBody>
                    <a:bodyPr/>
                    <a:lstStyle/>
                    <a:p>
                      <a:pPr algn="l" fontAlgn="ctr"/>
                      <a:r>
                        <a:rPr lang="nl-BE" sz="1800" u="none" strike="noStrike">
                          <a:effectLst/>
                          <a:latin typeface="+mn-lt"/>
                        </a:rPr>
                        <a:t>Autoregressive (left-to-right generation)</a:t>
                      </a:r>
                      <a:endParaRPr lang="nl-BE" sz="18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3423257458"/>
                  </a:ext>
                </a:extLst>
              </a:tr>
              <a:tr h="736249">
                <a:tc>
                  <a:txBody>
                    <a:bodyPr/>
                    <a:lstStyle/>
                    <a:p>
                      <a:pPr algn="l" fontAlgn="ctr"/>
                      <a:r>
                        <a:rPr lang="nl-BE" sz="1800" u="none" strike="noStrike">
                          <a:effectLst/>
                          <a:latin typeface="+mn-lt"/>
                        </a:rPr>
                        <a:t>Self-Attention</a:t>
                      </a:r>
                      <a:endParaRPr lang="nl-BE" sz="1800" b="1" i="0" u="none" strike="noStrike">
                        <a:solidFill>
                          <a:srgbClr val="000000"/>
                        </a:solidFill>
                        <a:effectLst/>
                        <a:latin typeface="+mn-lt"/>
                      </a:endParaRPr>
                    </a:p>
                  </a:txBody>
                  <a:tcPr marL="4763" marR="4763" marT="4763" marB="0" anchor="ctr"/>
                </a:tc>
                <a:tc>
                  <a:txBody>
                    <a:bodyPr/>
                    <a:lstStyle/>
                    <a:p>
                      <a:pPr algn="l" fontAlgn="ctr"/>
                      <a:r>
                        <a:rPr lang="en-GB" sz="1800" u="none" strike="noStrike" dirty="0">
                          <a:effectLst/>
                          <a:latin typeface="+mn-lt"/>
                        </a:rPr>
                        <a:t>Can attend to all tokens in input</a:t>
                      </a:r>
                      <a:endParaRPr lang="en-GB" sz="1800" b="0" i="0" u="none" strike="noStrike" dirty="0">
                        <a:solidFill>
                          <a:srgbClr val="000000"/>
                        </a:solidFill>
                        <a:effectLst/>
                        <a:latin typeface="+mn-lt"/>
                      </a:endParaRPr>
                    </a:p>
                  </a:txBody>
                  <a:tcPr marL="4763" marR="4763" marT="4763" marB="0" anchor="ctr"/>
                </a:tc>
                <a:tc>
                  <a:txBody>
                    <a:bodyPr/>
                    <a:lstStyle/>
                    <a:p>
                      <a:pPr algn="l" fontAlgn="ctr"/>
                      <a:r>
                        <a:rPr lang="en-GB" sz="1800" u="none" strike="noStrike">
                          <a:effectLst/>
                          <a:latin typeface="+mn-lt"/>
                        </a:rPr>
                        <a:t>Masked self-attention (only past tokens)</a:t>
                      </a:r>
                      <a:endParaRPr lang="en-GB" sz="1800" b="0" i="0" u="none" strike="noStrike">
                        <a:solidFill>
                          <a:srgbClr val="000000"/>
                        </a:solidFill>
                        <a:effectLst/>
                        <a:latin typeface="+mn-lt"/>
                      </a:endParaRPr>
                    </a:p>
                  </a:txBody>
                  <a:tcPr marL="4763" marR="4763" marT="4763" marB="0" anchor="ctr"/>
                </a:tc>
                <a:extLst>
                  <a:ext uri="{0D108BD9-81ED-4DB2-BD59-A6C34878D82A}">
                    <a16:rowId xmlns:a16="http://schemas.microsoft.com/office/drawing/2014/main" val="1838456774"/>
                  </a:ext>
                </a:extLst>
              </a:tr>
              <a:tr h="736249">
                <a:tc>
                  <a:txBody>
                    <a:bodyPr/>
                    <a:lstStyle/>
                    <a:p>
                      <a:pPr algn="l" fontAlgn="ctr"/>
                      <a:r>
                        <a:rPr lang="nl-BE" sz="1800" u="none" strike="noStrike">
                          <a:effectLst/>
                          <a:latin typeface="+mn-lt"/>
                        </a:rPr>
                        <a:t>Primary Use</a:t>
                      </a:r>
                      <a:endParaRPr lang="nl-BE" sz="1800" b="1" i="0" u="none" strike="noStrike">
                        <a:solidFill>
                          <a:srgbClr val="000000"/>
                        </a:solidFill>
                        <a:effectLst/>
                        <a:latin typeface="+mn-lt"/>
                      </a:endParaRPr>
                    </a:p>
                  </a:txBody>
                  <a:tcPr marL="4763" marR="4763" marT="4763" marB="0" anchor="ctr"/>
                </a:tc>
                <a:tc>
                  <a:txBody>
                    <a:bodyPr/>
                    <a:lstStyle/>
                    <a:p>
                      <a:pPr algn="l" fontAlgn="ctr"/>
                      <a:r>
                        <a:rPr lang="nl-BE" sz="1800" u="none" strike="noStrike" dirty="0">
                          <a:effectLst/>
                          <a:latin typeface="+mn-lt"/>
                        </a:rPr>
                        <a:t>Understanding &amp; </a:t>
                      </a:r>
                      <a:r>
                        <a:rPr lang="nl-BE" sz="1800" u="none" strike="noStrike" dirty="0" err="1">
                          <a:effectLst/>
                          <a:latin typeface="+mn-lt"/>
                        </a:rPr>
                        <a:t>classification</a:t>
                      </a:r>
                      <a:endParaRPr lang="nl-BE" sz="1800" b="0" i="0" u="none" strike="noStrike" dirty="0">
                        <a:solidFill>
                          <a:srgbClr val="000000"/>
                        </a:solidFill>
                        <a:effectLst/>
                        <a:latin typeface="+mn-lt"/>
                      </a:endParaRPr>
                    </a:p>
                  </a:txBody>
                  <a:tcPr marL="4763" marR="4763" marT="4763" marB="0" anchor="ctr"/>
                </a:tc>
                <a:tc>
                  <a:txBody>
                    <a:bodyPr/>
                    <a:lstStyle/>
                    <a:p>
                      <a:pPr algn="l" fontAlgn="ctr"/>
                      <a:r>
                        <a:rPr lang="nl-BE" sz="1800" u="none" strike="noStrike" dirty="0" err="1">
                          <a:effectLst/>
                          <a:latin typeface="+mn-lt"/>
                        </a:rPr>
                        <a:t>Text</a:t>
                      </a:r>
                      <a:r>
                        <a:rPr lang="nl-BE" sz="1800" u="none" strike="noStrike" dirty="0">
                          <a:effectLst/>
                          <a:latin typeface="+mn-lt"/>
                        </a:rPr>
                        <a:t> </a:t>
                      </a:r>
                      <a:r>
                        <a:rPr lang="nl-BE" sz="1800" u="none" strike="noStrike" dirty="0" err="1">
                          <a:effectLst/>
                          <a:latin typeface="+mn-lt"/>
                        </a:rPr>
                        <a:t>generation</a:t>
                      </a:r>
                      <a:r>
                        <a:rPr lang="nl-BE" sz="1800" u="none" strike="noStrike" dirty="0">
                          <a:effectLst/>
                          <a:latin typeface="+mn-lt"/>
                        </a:rPr>
                        <a:t> &amp; </a:t>
                      </a:r>
                      <a:r>
                        <a:rPr lang="nl-BE" sz="1800" u="none" strike="noStrike" dirty="0" err="1">
                          <a:effectLst/>
                          <a:latin typeface="+mn-lt"/>
                        </a:rPr>
                        <a:t>completion</a:t>
                      </a:r>
                      <a:endParaRPr lang="nl-BE" sz="1800" b="0"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2302986600"/>
                  </a:ext>
                </a:extLst>
              </a:tr>
            </a:tbl>
          </a:graphicData>
        </a:graphic>
      </p:graphicFrame>
    </p:spTree>
    <p:extLst>
      <p:ext uri="{BB962C8B-B14F-4D97-AF65-F5344CB8AC3E}">
        <p14:creationId xmlns:p14="http://schemas.microsoft.com/office/powerpoint/2010/main" val="3678969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1CD0416F-0AD1-33A2-5C1D-CCA9FCD1F01C}"/>
              </a:ext>
            </a:extLst>
          </p:cNvPr>
          <p:cNvPicPr>
            <a:picLocks noChangeAspect="1"/>
          </p:cNvPicPr>
          <p:nvPr/>
        </p:nvPicPr>
        <p:blipFill>
          <a:blip r:embed="rId2"/>
          <a:srcRect b="8554"/>
          <a:stretch/>
        </p:blipFill>
        <p:spPr>
          <a:xfrm>
            <a:off x="20" y="1282"/>
            <a:ext cx="12191980" cy="6856718"/>
          </a:xfrm>
          <a:prstGeom prst="rect">
            <a:avLst/>
          </a:prstGeom>
        </p:spPr>
      </p:pic>
    </p:spTree>
    <p:extLst>
      <p:ext uri="{BB962C8B-B14F-4D97-AF65-F5344CB8AC3E}">
        <p14:creationId xmlns:p14="http://schemas.microsoft.com/office/powerpoint/2010/main" val="2184249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913AFB01-DB34-7411-46C1-DE73C3F28A39}"/>
              </a:ext>
            </a:extLst>
          </p:cNvPr>
          <p:cNvPicPr>
            <a:picLocks noChangeAspect="1"/>
          </p:cNvPicPr>
          <p:nvPr/>
        </p:nvPicPr>
        <p:blipFill>
          <a:blip r:embed="rId2"/>
          <a:srcRect b="8554"/>
          <a:stretch/>
        </p:blipFill>
        <p:spPr>
          <a:xfrm>
            <a:off x="20" y="1282"/>
            <a:ext cx="12191980" cy="6856718"/>
          </a:xfrm>
          <a:prstGeom prst="rect">
            <a:avLst/>
          </a:prstGeom>
        </p:spPr>
      </p:pic>
    </p:spTree>
    <p:extLst>
      <p:ext uri="{BB962C8B-B14F-4D97-AF65-F5344CB8AC3E}">
        <p14:creationId xmlns:p14="http://schemas.microsoft.com/office/powerpoint/2010/main" val="897556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4A7CAA8-301C-565A-3321-6D91C7FC6185}"/>
              </a:ext>
            </a:extLst>
          </p:cNvPr>
          <p:cNvPicPr>
            <a:picLocks noChangeAspect="1"/>
          </p:cNvPicPr>
          <p:nvPr/>
        </p:nvPicPr>
        <p:blipFill>
          <a:blip r:embed="rId2"/>
          <a:srcRect t="8554"/>
          <a:stretch/>
        </p:blipFill>
        <p:spPr>
          <a:xfrm>
            <a:off x="20" y="1282"/>
            <a:ext cx="12191980" cy="6856718"/>
          </a:xfrm>
          <a:prstGeom prst="rect">
            <a:avLst/>
          </a:prstGeom>
        </p:spPr>
      </p:pic>
    </p:spTree>
    <p:extLst>
      <p:ext uri="{BB962C8B-B14F-4D97-AF65-F5344CB8AC3E}">
        <p14:creationId xmlns:p14="http://schemas.microsoft.com/office/powerpoint/2010/main" val="2939285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7E475-3474-6BED-3A9E-8ED87DB7AB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F8428A-C0B4-DF1A-5AD2-56000EEACD6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E867BDCA-93F3-1FEA-6028-06A67DB252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0C89ECF-5EA1-36EA-E684-D3CE98EAD93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29BA771-EEA1-DB3C-F794-BB6863A340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CCB1EC-38A0-D989-7F8B-59FB0974D3B2}"/>
              </a:ext>
            </a:extLst>
          </p:cNvPr>
          <p:cNvSpPr txBox="1"/>
          <p:nvPr/>
        </p:nvSpPr>
        <p:spPr>
          <a:xfrm>
            <a:off x="241300" y="1075957"/>
            <a:ext cx="5530178" cy="3724096"/>
          </a:xfrm>
          <a:prstGeom prst="rect">
            <a:avLst/>
          </a:prstGeom>
          <a:noFill/>
        </p:spPr>
        <p:txBody>
          <a:bodyPr wrap="square" rtlCol="0">
            <a:spAutoFit/>
          </a:bodyPr>
          <a:lstStyle/>
          <a:p>
            <a:r>
              <a:rPr lang="en-GB" dirty="0"/>
              <a:t>The transformer architecture consists of multiple layers of (multi-)attention heads.</a:t>
            </a:r>
          </a:p>
          <a:p>
            <a:endParaRPr lang="en-GB" dirty="0"/>
          </a:p>
          <a:p>
            <a:r>
              <a:rPr lang="en-GB" dirty="0"/>
              <a:t>Each one allowed to learn increasingly complex and long-distance token embeddings.</a:t>
            </a:r>
          </a:p>
          <a:p>
            <a:endParaRPr lang="en-GB" dirty="0"/>
          </a:p>
          <a:p>
            <a:r>
              <a:rPr lang="en-GB" dirty="0"/>
              <a:t>All token embeddings (first layer) are processed through all the attention layers and </a:t>
            </a:r>
            <a:r>
              <a:rPr lang="en-GB" b="1" dirty="0"/>
              <a:t>enriched with all relevant information in the context window</a:t>
            </a:r>
            <a:r>
              <a:rPr lang="en-GB" dirty="0"/>
              <a:t>. </a:t>
            </a:r>
          </a:p>
          <a:p>
            <a:endParaRPr lang="en-GB" dirty="0"/>
          </a:p>
          <a:p>
            <a:r>
              <a:rPr lang="en-GB" dirty="0"/>
              <a:t>The </a:t>
            </a:r>
            <a:r>
              <a:rPr lang="en-GB" b="1" dirty="0"/>
              <a:t>final embedding of the last token </a:t>
            </a:r>
            <a:r>
              <a:rPr lang="en-GB" dirty="0"/>
              <a:t>then contains all information required to predict the next token.    </a:t>
            </a:r>
          </a:p>
          <a:p>
            <a:r>
              <a:rPr lang="en-GB" sz="2000" dirty="0"/>
              <a:t> </a:t>
            </a:r>
          </a:p>
        </p:txBody>
      </p:sp>
      <p:pic>
        <p:nvPicPr>
          <p:cNvPr id="1026" name="Picture 2">
            <a:extLst>
              <a:ext uri="{FF2B5EF4-FFF2-40B4-BE49-F238E27FC236}">
                <a16:creationId xmlns:a16="http://schemas.microsoft.com/office/drawing/2014/main" id="{BE018673-D616-1F9D-5288-BBC7DB74F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747" y="472096"/>
            <a:ext cx="5091207" cy="550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062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0D9D5CF5-21C9-ACED-83CD-F888358F9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222824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644AF-3E0D-5FBB-8CC0-B40DC165BFB8}"/>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9616429-5058-FCAA-81C5-B33DCCD66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71098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A4538-7E53-B289-A2C1-8A6B5A864E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2356CE-11AA-47E8-A71B-A213C95402E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693AD624-6344-F584-5137-2EAC194CBD8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6C1D58F-2C91-A541-6CD6-7E7B9A22B6E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2783C199-CEAF-3103-D6A0-16D3F3091A2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85871E-412B-7A6F-9DE2-2AD2047DDDB0}"/>
              </a:ext>
            </a:extLst>
          </p:cNvPr>
          <p:cNvSpPr txBox="1"/>
          <p:nvPr/>
        </p:nvSpPr>
        <p:spPr>
          <a:xfrm>
            <a:off x="241299" y="1075957"/>
            <a:ext cx="10933519" cy="3170099"/>
          </a:xfrm>
          <a:prstGeom prst="rect">
            <a:avLst/>
          </a:prstGeom>
          <a:noFill/>
        </p:spPr>
        <p:txBody>
          <a:bodyPr wrap="square" rtlCol="0">
            <a:spAutoFit/>
          </a:bodyPr>
          <a:lstStyle/>
          <a:p>
            <a:r>
              <a:rPr lang="en-GB" dirty="0"/>
              <a:t>Query (Q), Key (K), and Value (V) Matrices: These are the three essential components in an attention mechanism, derived from the input embeddings through learned weight matrices.</a:t>
            </a:r>
          </a:p>
          <a:p>
            <a:endParaRPr lang="en-GB" dirty="0"/>
          </a:p>
          <a:p>
            <a:r>
              <a:rPr lang="en-GB" b="1" dirty="0"/>
              <a:t>Query (Q)</a:t>
            </a:r>
            <a:r>
              <a:rPr lang="en-GB" dirty="0"/>
              <a:t>: Represents what the current token is searching for in other tokens, helping determine relevance in context.</a:t>
            </a:r>
          </a:p>
          <a:p>
            <a:endParaRPr lang="en-GB" dirty="0"/>
          </a:p>
          <a:p>
            <a:r>
              <a:rPr lang="en-GB" b="1" dirty="0"/>
              <a:t>Key (K)</a:t>
            </a:r>
            <a:r>
              <a:rPr lang="en-GB" dirty="0"/>
              <a:t>: Encodes the characteristics of each token, allowing it to be compared against queries to compute attention scores.</a:t>
            </a:r>
          </a:p>
          <a:p>
            <a:endParaRPr lang="en-GB" dirty="0"/>
          </a:p>
          <a:p>
            <a:r>
              <a:rPr lang="en-GB" b="1" dirty="0"/>
              <a:t>Value (V)</a:t>
            </a:r>
            <a:r>
              <a:rPr lang="en-GB" dirty="0"/>
              <a:t>: Contains the actual information of each token, weighted by the attention scores before being aggregated into the final output.</a:t>
            </a:r>
            <a:r>
              <a:rPr lang="en-GB" sz="2000" dirty="0"/>
              <a:t> </a:t>
            </a:r>
          </a:p>
        </p:txBody>
      </p:sp>
    </p:spTree>
    <p:extLst>
      <p:ext uri="{BB962C8B-B14F-4D97-AF65-F5344CB8AC3E}">
        <p14:creationId xmlns:p14="http://schemas.microsoft.com/office/powerpoint/2010/main" val="3763961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A6DA16-AC24-FDB1-5A22-CB232DB9743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a:t>
            </a:r>
            <a:r>
              <a:rPr lang="en-US" sz="2800" dirty="0" err="1">
                <a:ea typeface="Lato" panose="020B0604020202020204" pitchFamily="34" charset="0"/>
                <a:cs typeface="Helvetica" panose="020B0604020202020204" pitchFamily="34" charset="0"/>
              </a:rPr>
              <a:t>modelparameters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57C9FF-B3A7-3ECE-859F-01544052EF6F}"/>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B9D10126-92FA-08B1-5071-4AB43148C5F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0965DA4-7F84-3C83-2D57-FD6A0367924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4BE8A14-B4D5-ADA8-4772-B8BE1F6FB1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314" name="Picture 2">
            <a:extLst>
              <a:ext uri="{FF2B5EF4-FFF2-40B4-BE49-F238E27FC236}">
                <a16:creationId xmlns:a16="http://schemas.microsoft.com/office/drawing/2014/main" id="{A6FDA98A-8791-EC9E-E3D3-8EB227151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922840"/>
            <a:ext cx="8334375"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8DE3C2F-BCF2-3DAA-3F21-1D6CE34DA83B}"/>
              </a:ext>
            </a:extLst>
          </p:cNvPr>
          <p:cNvSpPr/>
          <p:nvPr/>
        </p:nvSpPr>
        <p:spPr>
          <a:xfrm>
            <a:off x="8205052" y="1884032"/>
            <a:ext cx="2282932" cy="4296608"/>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1" name="Straight Connector 10">
            <a:extLst>
              <a:ext uri="{FF2B5EF4-FFF2-40B4-BE49-F238E27FC236}">
                <a16:creationId xmlns:a16="http://schemas.microsoft.com/office/drawing/2014/main" id="{5077975E-0491-B258-094C-B4B6B0C6EE20}"/>
              </a:ext>
            </a:extLst>
          </p:cNvPr>
          <p:cNvCxnSpPr>
            <a:cxnSpLocks/>
          </p:cNvCxnSpPr>
          <p:nvPr/>
        </p:nvCxnSpPr>
        <p:spPr>
          <a:xfrm>
            <a:off x="5339114" y="398899"/>
            <a:ext cx="3761928"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FCF53523-7616-AFBB-2D53-4B778BE6FB65}"/>
              </a:ext>
            </a:extLst>
          </p:cNvPr>
          <p:cNvCxnSpPr>
            <a:cxnSpLocks/>
          </p:cNvCxnSpPr>
          <p:nvPr/>
        </p:nvCxnSpPr>
        <p:spPr>
          <a:xfrm>
            <a:off x="9101042" y="398899"/>
            <a:ext cx="0" cy="1417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8761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0533E-FE43-F817-EB4C-F5D128D0C0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5E6363-FAFE-6784-1C76-8557DD998AF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a:t>
            </a:r>
            <a:r>
              <a:rPr lang="en-US" sz="2800" dirty="0" err="1">
                <a:ea typeface="Lato" panose="020B0604020202020204" pitchFamily="34" charset="0"/>
                <a:cs typeface="Helvetica" panose="020B0604020202020204" pitchFamily="34" charset="0"/>
              </a:rPr>
              <a:t>modelparameters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F300148-8BA9-0B29-F20A-ED456E9B595C}"/>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B3DFCE4A-E316-0976-88E0-9858742AC8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3D4E3EAA-9F29-B7A5-8695-B9DD28B6AF5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12332F33-B747-7CF1-92F4-F339D182481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A56A524-66C7-FFA1-7EB7-C0CAF08379C7}"/>
              </a:ext>
            </a:extLst>
          </p:cNvPr>
          <p:cNvPicPr>
            <a:picLocks noChangeAspect="1"/>
          </p:cNvPicPr>
          <p:nvPr/>
        </p:nvPicPr>
        <p:blipFill>
          <a:blip r:embed="rId4"/>
          <a:stretch>
            <a:fillRect/>
          </a:stretch>
        </p:blipFill>
        <p:spPr>
          <a:xfrm>
            <a:off x="3531375" y="685780"/>
            <a:ext cx="5129250" cy="5486440"/>
          </a:xfrm>
          <a:prstGeom prst="rect">
            <a:avLst/>
          </a:prstGeom>
        </p:spPr>
      </p:pic>
    </p:spTree>
    <p:extLst>
      <p:ext uri="{BB962C8B-B14F-4D97-AF65-F5344CB8AC3E}">
        <p14:creationId xmlns:p14="http://schemas.microsoft.com/office/powerpoint/2010/main" val="3179680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E866C-0386-9E99-CFA9-E5A3B3CCBCA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8F1028-D7C0-9BED-96B7-5E1B6C752A2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E422310-3079-9EE3-069C-82AE174A279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DEF8CC2-241F-EC4C-C1E7-4ADCD238998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790724C-A02E-6500-5DB0-44E925235DA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7D9B9F9-BCC3-AB91-50C2-68F941E2493E}"/>
              </a:ext>
            </a:extLst>
          </p:cNvPr>
          <p:cNvSpPr txBox="1"/>
          <p:nvPr/>
        </p:nvSpPr>
        <p:spPr>
          <a:xfrm>
            <a:off x="241300" y="1075957"/>
            <a:ext cx="10274300" cy="677108"/>
          </a:xfrm>
          <a:prstGeom prst="rect">
            <a:avLst/>
          </a:prstGeom>
          <a:noFill/>
        </p:spPr>
        <p:txBody>
          <a:bodyPr wrap="square" rtlCol="0">
            <a:spAutoFit/>
          </a:bodyPr>
          <a:lstStyle/>
          <a:p>
            <a:r>
              <a:rPr lang="en-GB" dirty="0"/>
              <a:t>We can look at the query as asking a question and the key as an answer.</a:t>
            </a:r>
          </a:p>
          <a:p>
            <a:r>
              <a:rPr lang="en-GB" sz="2000" dirty="0"/>
              <a:t> </a:t>
            </a:r>
          </a:p>
        </p:txBody>
      </p:sp>
      <p:pic>
        <p:nvPicPr>
          <p:cNvPr id="5" name="Picture 4">
            <a:extLst>
              <a:ext uri="{FF2B5EF4-FFF2-40B4-BE49-F238E27FC236}">
                <a16:creationId xmlns:a16="http://schemas.microsoft.com/office/drawing/2014/main" id="{2C6E5C44-F249-ABE0-7995-81D92ABB8048}"/>
              </a:ext>
            </a:extLst>
          </p:cNvPr>
          <p:cNvPicPr>
            <a:picLocks noChangeAspect="1"/>
          </p:cNvPicPr>
          <p:nvPr/>
        </p:nvPicPr>
        <p:blipFill>
          <a:blip r:embed="rId4"/>
          <a:stretch>
            <a:fillRect/>
          </a:stretch>
        </p:blipFill>
        <p:spPr>
          <a:xfrm>
            <a:off x="1210712" y="1831103"/>
            <a:ext cx="9205980" cy="3748115"/>
          </a:xfrm>
          <a:prstGeom prst="rect">
            <a:avLst/>
          </a:prstGeom>
        </p:spPr>
      </p:pic>
    </p:spTree>
    <p:extLst>
      <p:ext uri="{BB962C8B-B14F-4D97-AF65-F5344CB8AC3E}">
        <p14:creationId xmlns:p14="http://schemas.microsoft.com/office/powerpoint/2010/main" val="2546780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FE59-9E78-05B6-BAE8-5B207265EF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28156E-56B2-6010-0216-B078A17415DB}"/>
              </a:ext>
            </a:extLst>
          </p:cNvPr>
          <p:cNvSpPr txBox="1"/>
          <p:nvPr/>
        </p:nvSpPr>
        <p:spPr>
          <a:xfrm>
            <a:off x="241301" y="129804"/>
            <a:ext cx="11747500" cy="523220"/>
          </a:xfrm>
          <a:prstGeom prst="rect">
            <a:avLst/>
          </a:prstGeom>
          <a:noFill/>
        </p:spPr>
        <p:txBody>
          <a:bodyPr wrap="square" rtlCol="0">
            <a:spAutoFit/>
          </a:bodyPr>
          <a:lstStyle/>
          <a:p>
            <a:r>
              <a:rPr lang="nl-BE" sz="2800" dirty="0"/>
              <a:t>GPT (</a:t>
            </a:r>
            <a:r>
              <a:rPr lang="nl-BE" sz="2800" dirty="0" err="1"/>
              <a:t>Generative</a:t>
            </a:r>
            <a:r>
              <a:rPr lang="nl-BE" sz="2800" dirty="0"/>
              <a:t> Pre-</a:t>
            </a:r>
            <a:r>
              <a:rPr lang="nl-BE" sz="2800" dirty="0" err="1"/>
              <a:t>trained</a:t>
            </a:r>
            <a:r>
              <a:rPr lang="nl-BE" sz="2800" dirty="0"/>
              <a:t> </a:t>
            </a:r>
            <a:r>
              <a:rPr lang="nl-BE" sz="2800" dirty="0" err="1"/>
              <a:t>Transformer</a:t>
            </a:r>
            <a:r>
              <a:rPr lang="nl-BE" sz="2800" dirty="0"/>
              <a:t>)</a:t>
            </a:r>
          </a:p>
        </p:txBody>
      </p:sp>
      <p:sp>
        <p:nvSpPr>
          <p:cNvPr id="7" name="TextBox 6">
            <a:extLst>
              <a:ext uri="{FF2B5EF4-FFF2-40B4-BE49-F238E27FC236}">
                <a16:creationId xmlns:a16="http://schemas.microsoft.com/office/drawing/2014/main" id="{EC25C90C-DB28-EA80-F0AA-2E828AFD671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ED5D6FC6-57A2-14E2-DA45-CB9129254AC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A45DCBEB-F7B6-BFC7-114C-EB96075F881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627035-F9E4-1685-BDC9-F2C885F25602}"/>
              </a:ext>
            </a:extLst>
          </p:cNvPr>
          <p:cNvSpPr txBox="1"/>
          <p:nvPr/>
        </p:nvSpPr>
        <p:spPr>
          <a:xfrm>
            <a:off x="1910316" y="2999543"/>
            <a:ext cx="8025809" cy="523220"/>
          </a:xfrm>
          <a:prstGeom prst="rect">
            <a:avLst/>
          </a:prstGeom>
          <a:noFill/>
        </p:spPr>
        <p:txBody>
          <a:bodyPr wrap="square">
            <a:spAutoFit/>
          </a:bodyPr>
          <a:lstStyle/>
          <a:p>
            <a:r>
              <a:rPr lang="LID4096" sz="2800" dirty="0"/>
              <a:t>https://www.3blue1brown.com/lessons/attention</a:t>
            </a:r>
          </a:p>
        </p:txBody>
      </p:sp>
    </p:spTree>
    <p:extLst>
      <p:ext uri="{BB962C8B-B14F-4D97-AF65-F5344CB8AC3E}">
        <p14:creationId xmlns:p14="http://schemas.microsoft.com/office/powerpoint/2010/main" val="3048939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FFFEE-3D9B-CFA9-D315-8744810E32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9D8539-81C5-0233-F703-526C793723B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0E81EE25-4904-543E-90A4-C885E14F52A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6CBF49E-3483-A006-1DDC-F511A3705A0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CB54654-6D1D-1A78-8746-EE32BE3D6D6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DC455C-DEC6-77EB-ACB2-F8033D605DF0}"/>
              </a:ext>
            </a:extLst>
          </p:cNvPr>
          <p:cNvSpPr txBox="1"/>
          <p:nvPr/>
        </p:nvSpPr>
        <p:spPr>
          <a:xfrm>
            <a:off x="241299" y="1075957"/>
            <a:ext cx="10933519" cy="3139321"/>
          </a:xfrm>
          <a:prstGeom prst="rect">
            <a:avLst/>
          </a:prstGeom>
          <a:noFill/>
        </p:spPr>
        <p:txBody>
          <a:bodyPr wrap="square" rtlCol="0">
            <a:spAutoFit/>
          </a:bodyPr>
          <a:lstStyle/>
          <a:p>
            <a:r>
              <a:rPr lang="en-GB" dirty="0"/>
              <a:t>Q (Query), K (Key), and V (Value) matrices are learned linear transformations applied to input embeddings, enabling the model to project inputs into different representational subspaces.</a:t>
            </a:r>
          </a:p>
          <a:p>
            <a:endParaRPr lang="en-GB" dirty="0"/>
          </a:p>
          <a:p>
            <a:r>
              <a:rPr lang="en-GB" dirty="0"/>
              <a:t>The Q and K matrices are used to compute </a:t>
            </a:r>
            <a:r>
              <a:rPr lang="en-GB" b="1" dirty="0"/>
              <a:t>attention scores </a:t>
            </a:r>
            <a:r>
              <a:rPr lang="en-GB" dirty="0"/>
              <a:t>via dot products, which are then normalized (typically with </a:t>
            </a:r>
            <a:r>
              <a:rPr lang="en-GB" dirty="0" err="1"/>
              <a:t>softmax</a:t>
            </a:r>
            <a:r>
              <a:rPr lang="en-GB" dirty="0"/>
              <a:t>) to determine the relevance of each token to others.</a:t>
            </a:r>
          </a:p>
          <a:p>
            <a:endParaRPr lang="en-GB" dirty="0"/>
          </a:p>
          <a:p>
            <a:r>
              <a:rPr lang="en-GB" dirty="0"/>
              <a:t>The attention scores are used to </a:t>
            </a:r>
            <a:r>
              <a:rPr lang="en-GB" b="1" dirty="0"/>
              <a:t>weight the V (Value) matrix</a:t>
            </a:r>
            <a:r>
              <a:rPr lang="en-GB" dirty="0"/>
              <a:t>, aggregating relevant information from other tokens to form a context-aware representation.</a:t>
            </a:r>
          </a:p>
          <a:p>
            <a:endParaRPr lang="en-GB" dirty="0"/>
          </a:p>
          <a:p>
            <a:r>
              <a:rPr lang="en-GB" dirty="0"/>
              <a:t>Together, these matrices enable the </a:t>
            </a:r>
            <a:r>
              <a:rPr lang="en-GB" b="1" dirty="0"/>
              <a:t>self-attention mechanism </a:t>
            </a:r>
            <a:r>
              <a:rPr lang="en-GB" dirty="0"/>
              <a:t>in transformer architectures, allowing the model to capture and utilize dependencies between tokens regardless of their distance in the sequence.</a:t>
            </a:r>
            <a:endParaRPr lang="en-GB" sz="2000" dirty="0"/>
          </a:p>
        </p:txBody>
      </p:sp>
    </p:spTree>
    <p:extLst>
      <p:ext uri="{BB962C8B-B14F-4D97-AF65-F5344CB8AC3E}">
        <p14:creationId xmlns:p14="http://schemas.microsoft.com/office/powerpoint/2010/main" val="4081571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52684-8D3C-ECC2-DC89-5134E5FA74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5D0EB8-29C9-7E46-310E-0B9859C15DE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8953FAE7-6E25-C106-2D27-458B40CDFF38}"/>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CDE1705A-5292-DBEC-971F-40342BAEFAD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81008274-BD98-00FD-9A11-9CF93B76647B}"/>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0AA1C51-1A9D-92C2-EFE5-1931CB61DE4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EAE6D96-DA09-4395-5FF0-02D341C04666}"/>
              </a:ext>
            </a:extLst>
          </p:cNvPr>
          <p:cNvPicPr>
            <a:picLocks noChangeAspect="1"/>
          </p:cNvPicPr>
          <p:nvPr/>
        </p:nvPicPr>
        <p:blipFill>
          <a:blip r:embed="rId4"/>
          <a:stretch>
            <a:fillRect/>
          </a:stretch>
        </p:blipFill>
        <p:spPr>
          <a:xfrm>
            <a:off x="3519698" y="391414"/>
            <a:ext cx="5702346" cy="5906001"/>
          </a:xfrm>
          <a:prstGeom prst="rect">
            <a:avLst/>
          </a:prstGeom>
        </p:spPr>
      </p:pic>
    </p:spTree>
    <p:extLst>
      <p:ext uri="{BB962C8B-B14F-4D97-AF65-F5344CB8AC3E}">
        <p14:creationId xmlns:p14="http://schemas.microsoft.com/office/powerpoint/2010/main" val="1868748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22C10-9889-C658-9C9B-B060258A4A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C589C7-1502-5585-7618-840469F341B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3D67581-8FAA-F934-51AC-0E2D7AB44818}"/>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4C0016E9-11CD-A84E-CBE6-D35B3723C3E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80CD57C3-A894-7FBB-B7AA-EC04A102D0E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C6A52493-BF24-D945-F8BA-13001DA8029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7F90D1-A867-D80B-22D1-ACF4B001EFA1}"/>
              </a:ext>
            </a:extLst>
          </p:cNvPr>
          <p:cNvPicPr>
            <a:picLocks noChangeAspect="1"/>
          </p:cNvPicPr>
          <p:nvPr/>
        </p:nvPicPr>
        <p:blipFill>
          <a:blip r:embed="rId4"/>
          <a:stretch>
            <a:fillRect/>
          </a:stretch>
        </p:blipFill>
        <p:spPr>
          <a:xfrm>
            <a:off x="2062955" y="2272328"/>
            <a:ext cx="6053182" cy="1957402"/>
          </a:xfrm>
          <a:prstGeom prst="rect">
            <a:avLst/>
          </a:prstGeom>
        </p:spPr>
      </p:pic>
      <p:pic>
        <p:nvPicPr>
          <p:cNvPr id="8" name="Picture 7">
            <a:extLst>
              <a:ext uri="{FF2B5EF4-FFF2-40B4-BE49-F238E27FC236}">
                <a16:creationId xmlns:a16="http://schemas.microsoft.com/office/drawing/2014/main" id="{C1AAC5FA-8256-160C-C292-D01257B33C03}"/>
              </a:ext>
            </a:extLst>
          </p:cNvPr>
          <p:cNvPicPr>
            <a:picLocks noChangeAspect="1"/>
          </p:cNvPicPr>
          <p:nvPr/>
        </p:nvPicPr>
        <p:blipFill>
          <a:blip r:embed="rId5"/>
          <a:stretch>
            <a:fillRect/>
          </a:stretch>
        </p:blipFill>
        <p:spPr>
          <a:xfrm>
            <a:off x="7928578" y="2737506"/>
            <a:ext cx="1643075" cy="1162058"/>
          </a:xfrm>
          <a:prstGeom prst="rect">
            <a:avLst/>
          </a:prstGeom>
        </p:spPr>
      </p:pic>
    </p:spTree>
    <p:extLst>
      <p:ext uri="{BB962C8B-B14F-4D97-AF65-F5344CB8AC3E}">
        <p14:creationId xmlns:p14="http://schemas.microsoft.com/office/powerpoint/2010/main" val="375562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A9240-F955-96CC-B931-A72110F2DF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39B73C-21B7-2E6B-F87A-AD00788DB75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Attention head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9FB4032-4C1A-A93D-B51A-429E1A683588}"/>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Ashish Vaswani et al., Attention is all you need. (NIPS'17) </a:t>
            </a:r>
          </a:p>
        </p:txBody>
      </p:sp>
      <p:sp>
        <p:nvSpPr>
          <p:cNvPr id="7" name="TextBox 6">
            <a:extLst>
              <a:ext uri="{FF2B5EF4-FFF2-40B4-BE49-F238E27FC236}">
                <a16:creationId xmlns:a16="http://schemas.microsoft.com/office/drawing/2014/main" id="{7DD3FEA2-95EB-23FA-135F-F8BE355E0A9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96DFA435-3965-3F5B-F6E4-8C2331DF95A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721DD294-9C52-EC60-7168-D570EDB02F7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338" name="Picture 2" descr="transformer - &quot;Attention is all you need&quot; paper : How are the Q, K, V  values calculated? - Artificial Intelligence Stack Exchange">
            <a:extLst>
              <a:ext uri="{FF2B5EF4-FFF2-40B4-BE49-F238E27FC236}">
                <a16:creationId xmlns:a16="http://schemas.microsoft.com/office/drawing/2014/main" id="{D835F590-EDBA-4971-AFBA-D0D4A257E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640" y="1538943"/>
            <a:ext cx="8175041" cy="370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127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CEF6C-FCB9-630C-759F-A938236591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513B36-A062-0DB4-8716-2C06F72B269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Multi attention flow</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E4657ED9-EB16-5079-2FEE-BE7203CFEB40}"/>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jalammar.github.io/illustrated-transformer/</a:t>
            </a:r>
          </a:p>
        </p:txBody>
      </p:sp>
      <p:sp>
        <p:nvSpPr>
          <p:cNvPr id="7" name="TextBox 6">
            <a:extLst>
              <a:ext uri="{FF2B5EF4-FFF2-40B4-BE49-F238E27FC236}">
                <a16:creationId xmlns:a16="http://schemas.microsoft.com/office/drawing/2014/main" id="{FB0DB7DE-BA0F-B095-F7AB-6471CCC2F37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186ADEFD-C644-4CFE-D470-67E8FA67400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41718211-4563-5B6F-D1C6-F15D2BA811C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AE28CDA-4976-1723-2B6E-F9336608C8E6}"/>
              </a:ext>
            </a:extLst>
          </p:cNvPr>
          <p:cNvPicPr>
            <a:picLocks noChangeAspect="1"/>
          </p:cNvPicPr>
          <p:nvPr/>
        </p:nvPicPr>
        <p:blipFill>
          <a:blip r:embed="rId4"/>
          <a:stretch>
            <a:fillRect/>
          </a:stretch>
        </p:blipFill>
        <p:spPr>
          <a:xfrm>
            <a:off x="788513" y="1128236"/>
            <a:ext cx="10229770" cy="4681711"/>
          </a:xfrm>
          <a:prstGeom prst="rect">
            <a:avLst/>
          </a:prstGeom>
        </p:spPr>
      </p:pic>
      <p:sp>
        <p:nvSpPr>
          <p:cNvPr id="6" name="Rectangle 5">
            <a:extLst>
              <a:ext uri="{FF2B5EF4-FFF2-40B4-BE49-F238E27FC236}">
                <a16:creationId xmlns:a16="http://schemas.microsoft.com/office/drawing/2014/main" id="{6432D9BB-8E4E-2D58-E60F-AD0AEBC37031}"/>
              </a:ext>
            </a:extLst>
          </p:cNvPr>
          <p:cNvSpPr/>
          <p:nvPr/>
        </p:nvSpPr>
        <p:spPr>
          <a:xfrm>
            <a:off x="849929" y="2657283"/>
            <a:ext cx="2985641" cy="21417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886806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B32200E-6124-5322-D8BE-5851E32FA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585571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969A145C-38CB-45DD-C122-A8EA7D21E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39954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black screen&#10;&#10;AI-generated content may be incorrect.">
            <a:extLst>
              <a:ext uri="{FF2B5EF4-FFF2-40B4-BE49-F238E27FC236}">
                <a16:creationId xmlns:a16="http://schemas.microsoft.com/office/drawing/2014/main" id="{04C77827-983D-1D5E-34D0-6FE061A40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047054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92656C-E256-5AE6-DCF7-FACFBCEAFF1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4893183F-6D9C-D127-A326-C2DC33D34F68}"/>
              </a:ext>
            </a:extLst>
          </p:cNvPr>
          <p:cNvPicPr>
            <a:picLocks noChangeAspect="1"/>
          </p:cNvPicPr>
          <p:nvPr/>
        </p:nvPicPr>
        <p:blipFill>
          <a:blip r:embed="rId3"/>
          <a:srcRect b="461"/>
          <a:stretch/>
        </p:blipFill>
        <p:spPr>
          <a:xfrm>
            <a:off x="20" y="1282"/>
            <a:ext cx="12191980" cy="6856718"/>
          </a:xfrm>
          <a:prstGeom prst="rect">
            <a:avLst/>
          </a:prstGeom>
        </p:spPr>
      </p:pic>
    </p:spTree>
    <p:extLst>
      <p:ext uri="{BB962C8B-B14F-4D97-AF65-F5344CB8AC3E}">
        <p14:creationId xmlns:p14="http://schemas.microsoft.com/office/powerpoint/2010/main" val="3688878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4529B3-00AF-6042-9C7E-7A1F794279A9}"/>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screenshot of a video game&#10;&#10;AI-generated content may be incorrect.">
            <a:extLst>
              <a:ext uri="{FF2B5EF4-FFF2-40B4-BE49-F238E27FC236}">
                <a16:creationId xmlns:a16="http://schemas.microsoft.com/office/drawing/2014/main" id="{4089A8B7-DAEE-5294-D9D1-556006495A97}"/>
              </a:ext>
            </a:extLst>
          </p:cNvPr>
          <p:cNvPicPr>
            <a:picLocks noChangeAspect="1"/>
          </p:cNvPicPr>
          <p:nvPr/>
        </p:nvPicPr>
        <p:blipFill>
          <a:blip r:embed="rId3"/>
          <a:srcRect r="425" b="-1"/>
          <a:stretch/>
        </p:blipFill>
        <p:spPr>
          <a:xfrm>
            <a:off x="20" y="1282"/>
            <a:ext cx="12191980" cy="6856718"/>
          </a:xfrm>
          <a:prstGeom prst="rect">
            <a:avLst/>
          </a:prstGeom>
        </p:spPr>
      </p:pic>
    </p:spTree>
    <p:extLst>
      <p:ext uri="{BB962C8B-B14F-4D97-AF65-F5344CB8AC3E}">
        <p14:creationId xmlns:p14="http://schemas.microsoft.com/office/powerpoint/2010/main" val="2632280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02B74-1E23-0BAD-B2F9-F4CED80F7B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34195B-8464-856C-902C-83DF1D7754D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Input layer: token embeddings</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3D784FF2-7B0F-E556-4872-4DE703E21E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95C5FC2-2A0D-8514-5FA2-D70C3413C4A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C3C1407-6296-1F9A-D664-17A53ED1A0E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558D53-B3B5-98CF-7B6E-FA9DC5074368}"/>
              </a:ext>
            </a:extLst>
          </p:cNvPr>
          <p:cNvSpPr txBox="1"/>
          <p:nvPr/>
        </p:nvSpPr>
        <p:spPr>
          <a:xfrm>
            <a:off x="251932" y="1075957"/>
            <a:ext cx="10936654" cy="3693319"/>
          </a:xfrm>
          <a:prstGeom prst="rect">
            <a:avLst/>
          </a:prstGeom>
          <a:noFill/>
        </p:spPr>
        <p:txBody>
          <a:bodyPr wrap="square" rtlCol="0">
            <a:spAutoFit/>
          </a:bodyPr>
          <a:lstStyle/>
          <a:p>
            <a:r>
              <a:rPr lang="en-GB" dirty="0"/>
              <a:t>Maps tokens to </a:t>
            </a:r>
            <a:r>
              <a:rPr lang="en-GB" b="1" dirty="0"/>
              <a:t>embedding vectors</a:t>
            </a:r>
            <a:r>
              <a:rPr lang="en-GB" dirty="0"/>
              <a:t>: converts tokenized words into dense, continuous vector representations for model processing.</a:t>
            </a:r>
          </a:p>
          <a:p>
            <a:endParaRPr lang="en-GB" dirty="0"/>
          </a:p>
          <a:p>
            <a:r>
              <a:rPr lang="en-GB" dirty="0"/>
              <a:t>Embeddings are </a:t>
            </a:r>
            <a:r>
              <a:rPr lang="en-GB" b="1" dirty="0"/>
              <a:t>learned during training</a:t>
            </a:r>
            <a:r>
              <a:rPr lang="en-GB" dirty="0"/>
              <a:t>.</a:t>
            </a:r>
          </a:p>
          <a:p>
            <a:endParaRPr lang="en-GB" dirty="0"/>
          </a:p>
          <a:p>
            <a:r>
              <a:rPr lang="en-GB" dirty="0"/>
              <a:t>Each token is represented as a vector of a </a:t>
            </a:r>
            <a:r>
              <a:rPr lang="en-GB" b="1" dirty="0"/>
              <a:t>fixed size</a:t>
            </a:r>
            <a:r>
              <a:rPr lang="en-GB" dirty="0"/>
              <a:t>.</a:t>
            </a:r>
          </a:p>
          <a:p>
            <a:endParaRPr lang="en-GB" dirty="0"/>
          </a:p>
          <a:p>
            <a:r>
              <a:rPr lang="en-GB" dirty="0"/>
              <a:t>Since transformers lack recurrence, </a:t>
            </a:r>
            <a:r>
              <a:rPr lang="en-GB" b="1" dirty="0"/>
              <a:t>positional encodings </a:t>
            </a:r>
            <a:r>
              <a:rPr lang="en-GB" dirty="0"/>
              <a:t>are added to embeddings to encode word order.</a:t>
            </a:r>
          </a:p>
          <a:p>
            <a:endParaRPr lang="en-GB" dirty="0"/>
          </a:p>
          <a:p>
            <a:r>
              <a:rPr lang="en-GB" dirty="0"/>
              <a:t>Token embeddings encode semantic meaning for each specific token.</a:t>
            </a:r>
          </a:p>
          <a:p>
            <a:endParaRPr lang="en-GB" dirty="0"/>
          </a:p>
          <a:p>
            <a:r>
              <a:rPr lang="en-GB" dirty="0"/>
              <a:t>GPT-3 uses a vocabulary of 50,257 tokens.</a:t>
            </a:r>
          </a:p>
          <a:p>
            <a:r>
              <a:rPr lang="en-GB" dirty="0"/>
              <a:t> </a:t>
            </a:r>
          </a:p>
        </p:txBody>
      </p:sp>
    </p:spTree>
    <p:extLst>
      <p:ext uri="{BB962C8B-B14F-4D97-AF65-F5344CB8AC3E}">
        <p14:creationId xmlns:p14="http://schemas.microsoft.com/office/powerpoint/2010/main" val="1390403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DFFD-4EC4-1B01-89C8-B33557FCC7A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071466-31DB-4A02-3465-A6B2F93486B3}"/>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ECDCBEBB-A4B5-F412-3A75-996DB4AEF01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7DFA90C-D1BE-27A6-661E-7466F04EA31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B9FE44C-3ED1-A300-250F-ACC7E00E08E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7F85A1-AED4-3AF4-2531-5BA8D48733B7}"/>
              </a:ext>
            </a:extLst>
          </p:cNvPr>
          <p:cNvSpPr txBox="1"/>
          <p:nvPr/>
        </p:nvSpPr>
        <p:spPr>
          <a:xfrm>
            <a:off x="241299" y="1075957"/>
            <a:ext cx="11512993" cy="677108"/>
          </a:xfrm>
          <a:prstGeom prst="rect">
            <a:avLst/>
          </a:prstGeom>
          <a:noFill/>
        </p:spPr>
        <p:txBody>
          <a:bodyPr wrap="square" rtlCol="0">
            <a:spAutoFit/>
          </a:bodyPr>
          <a:lstStyle/>
          <a:p>
            <a:r>
              <a:rPr lang="en-GB" dirty="0"/>
              <a:t>Each Transformer layer contains an MLP (Multi-Layer Perceptron), applied independently to each token after attention.</a:t>
            </a:r>
          </a:p>
          <a:p>
            <a:endParaRPr lang="en-GB" sz="2000" dirty="0"/>
          </a:p>
        </p:txBody>
      </p:sp>
      <p:pic>
        <p:nvPicPr>
          <p:cNvPr id="8" name="Picture 7">
            <a:extLst>
              <a:ext uri="{FF2B5EF4-FFF2-40B4-BE49-F238E27FC236}">
                <a16:creationId xmlns:a16="http://schemas.microsoft.com/office/drawing/2014/main" id="{95AEEAF3-C408-0250-FC5D-2AD7D57AA767}"/>
              </a:ext>
            </a:extLst>
          </p:cNvPr>
          <p:cNvPicPr>
            <a:picLocks noChangeAspect="1"/>
          </p:cNvPicPr>
          <p:nvPr/>
        </p:nvPicPr>
        <p:blipFill>
          <a:blip r:embed="rId4"/>
          <a:stretch>
            <a:fillRect/>
          </a:stretch>
        </p:blipFill>
        <p:spPr>
          <a:xfrm>
            <a:off x="2503751" y="1710200"/>
            <a:ext cx="7721392" cy="4576037"/>
          </a:xfrm>
          <a:prstGeom prst="rect">
            <a:avLst/>
          </a:prstGeom>
        </p:spPr>
      </p:pic>
    </p:spTree>
    <p:extLst>
      <p:ext uri="{BB962C8B-B14F-4D97-AF65-F5344CB8AC3E}">
        <p14:creationId xmlns:p14="http://schemas.microsoft.com/office/powerpoint/2010/main" val="1619797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0816D-7E76-8D42-3929-F6A3893FF4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4C01E7-9CFB-0F35-C6D6-3782F7020A00}"/>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DDAEBE58-6B60-B341-23E2-0595587F952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66A2527-3DAA-6A23-6C2A-F29F8E5B9D4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A906D83-97FC-8294-988C-FCECD50F6B0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0C5D9DE-836F-7312-4B48-1F8E610EC4A2}"/>
              </a:ext>
            </a:extLst>
          </p:cNvPr>
          <p:cNvSpPr txBox="1"/>
          <p:nvPr/>
        </p:nvSpPr>
        <p:spPr>
          <a:xfrm>
            <a:off x="241300" y="1075957"/>
            <a:ext cx="11161806" cy="1200329"/>
          </a:xfrm>
          <a:prstGeom prst="rect">
            <a:avLst/>
          </a:prstGeom>
          <a:noFill/>
        </p:spPr>
        <p:txBody>
          <a:bodyPr wrap="square" rtlCol="0">
            <a:spAutoFit/>
          </a:bodyPr>
          <a:lstStyle/>
          <a:p>
            <a:r>
              <a:rPr lang="en-GB" dirty="0"/>
              <a:t>Each Transformer layer contains an MLP (Multi-Layer Perceptron), applied independently to each token after attention.</a:t>
            </a:r>
          </a:p>
          <a:p>
            <a:endParaRPr lang="en-GB" dirty="0"/>
          </a:p>
          <a:p>
            <a:r>
              <a:rPr lang="en-GB" dirty="0"/>
              <a:t>It consists of two fully connected (dense) layers with a non-linearity in between.</a:t>
            </a:r>
          </a:p>
        </p:txBody>
      </p:sp>
      <p:pic>
        <p:nvPicPr>
          <p:cNvPr id="5" name="Picture 4">
            <a:extLst>
              <a:ext uri="{FF2B5EF4-FFF2-40B4-BE49-F238E27FC236}">
                <a16:creationId xmlns:a16="http://schemas.microsoft.com/office/drawing/2014/main" id="{E954BCB3-96CC-04F4-7E4F-F7D1FD21F32D}"/>
              </a:ext>
            </a:extLst>
          </p:cNvPr>
          <p:cNvPicPr>
            <a:picLocks noChangeAspect="1"/>
          </p:cNvPicPr>
          <p:nvPr/>
        </p:nvPicPr>
        <p:blipFill>
          <a:blip r:embed="rId4"/>
          <a:stretch>
            <a:fillRect/>
          </a:stretch>
        </p:blipFill>
        <p:spPr>
          <a:xfrm>
            <a:off x="340911" y="2517641"/>
            <a:ext cx="11313149" cy="3755571"/>
          </a:xfrm>
          <a:prstGeom prst="rect">
            <a:avLst/>
          </a:prstGeom>
        </p:spPr>
      </p:pic>
    </p:spTree>
    <p:extLst>
      <p:ext uri="{BB962C8B-B14F-4D97-AF65-F5344CB8AC3E}">
        <p14:creationId xmlns:p14="http://schemas.microsoft.com/office/powerpoint/2010/main" val="2090355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336F-659C-6638-9082-61164D13F8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25ABDC-9723-2080-F290-7867EC29E8A1}"/>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MLP (Feedforward) Layers in the Transformer</a:t>
            </a:r>
          </a:p>
        </p:txBody>
      </p:sp>
      <p:sp>
        <p:nvSpPr>
          <p:cNvPr id="3" name="TextBox 2">
            <a:extLst>
              <a:ext uri="{FF2B5EF4-FFF2-40B4-BE49-F238E27FC236}">
                <a16:creationId xmlns:a16="http://schemas.microsoft.com/office/drawing/2014/main" id="{564E37A1-822E-0CF4-63C9-8C29E1EC373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D66CE725-5E00-B385-0C43-7A2F5F540F6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6E82093-8ECC-2EA7-AF30-CFCE0345E6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401178-A061-D253-311D-2C11F303DAB0}"/>
              </a:ext>
            </a:extLst>
          </p:cNvPr>
          <p:cNvSpPr txBox="1"/>
          <p:nvPr/>
        </p:nvSpPr>
        <p:spPr>
          <a:xfrm>
            <a:off x="241300" y="1075957"/>
            <a:ext cx="11161806" cy="2308324"/>
          </a:xfrm>
          <a:prstGeom prst="rect">
            <a:avLst/>
          </a:prstGeom>
          <a:noFill/>
        </p:spPr>
        <p:txBody>
          <a:bodyPr wrap="square" rtlCol="0">
            <a:spAutoFit/>
          </a:bodyPr>
          <a:lstStyle/>
          <a:p>
            <a:r>
              <a:rPr lang="en-GB" dirty="0"/>
              <a:t>Each Transformer layer contains an MLP (Multi-Layer Perceptron), applied </a:t>
            </a:r>
            <a:r>
              <a:rPr lang="en-GB" b="1" dirty="0"/>
              <a:t>independently</a:t>
            </a:r>
            <a:r>
              <a:rPr lang="en-GB" dirty="0"/>
              <a:t> to each token after attention.</a:t>
            </a:r>
          </a:p>
          <a:p>
            <a:endParaRPr lang="en-GB" dirty="0"/>
          </a:p>
          <a:p>
            <a:r>
              <a:rPr lang="en-GB" dirty="0"/>
              <a:t>It consists of two fully connected (dense) layers with a non-linearity in between.</a:t>
            </a:r>
          </a:p>
          <a:p>
            <a:endParaRPr lang="en-GB" dirty="0"/>
          </a:p>
          <a:p>
            <a:r>
              <a:rPr lang="en-GB" dirty="0"/>
              <a:t>The same MLP applies to each token independently.</a:t>
            </a:r>
          </a:p>
          <a:p>
            <a:endParaRPr lang="en-GB" dirty="0"/>
          </a:p>
          <a:p>
            <a:r>
              <a:rPr lang="en-GB" dirty="0"/>
              <a:t>First results indicate the these MLPs allow the model to ‘</a:t>
            </a:r>
            <a:r>
              <a:rPr lang="en-GB" b="1" dirty="0"/>
              <a:t>remember facts</a:t>
            </a:r>
            <a:r>
              <a:rPr lang="en-GB" dirty="0"/>
              <a:t>’.</a:t>
            </a:r>
          </a:p>
        </p:txBody>
      </p:sp>
    </p:spTree>
    <p:extLst>
      <p:ext uri="{BB962C8B-B14F-4D97-AF65-F5344CB8AC3E}">
        <p14:creationId xmlns:p14="http://schemas.microsoft.com/office/powerpoint/2010/main" val="145779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game&#10;&#10;AI-generated content may be incorrect.">
            <a:extLst>
              <a:ext uri="{FF2B5EF4-FFF2-40B4-BE49-F238E27FC236}">
                <a16:creationId xmlns:a16="http://schemas.microsoft.com/office/drawing/2014/main" id="{6B2EFDD8-7FFC-2085-5AF8-3E8E4E78C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5670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28381F9-8D06-1B13-9F16-99B63D85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185869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F93EFF1-6AA9-1EF0-E252-AA0C44C55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85034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08FE8D3-9D0C-1875-368D-DB4EE3C3A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070611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 server&#10;&#10;AI-generated content may be incorrect.">
            <a:extLst>
              <a:ext uri="{FF2B5EF4-FFF2-40B4-BE49-F238E27FC236}">
                <a16:creationId xmlns:a16="http://schemas.microsoft.com/office/drawing/2014/main" id="{F577A43F-A558-452E-4DC2-12A8AD9C7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09711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AA29D87-3298-21E3-FBE0-9DAF7A73A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750684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7A191-55AE-292B-D499-EE348E840FD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3FEF5C3-1879-CC31-9ED4-F9DC336006FE}"/>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Data: Common Crawl</a:t>
            </a:r>
          </a:p>
        </p:txBody>
      </p:sp>
      <p:sp>
        <p:nvSpPr>
          <p:cNvPr id="5" name="TextBox 4">
            <a:extLst>
              <a:ext uri="{FF2B5EF4-FFF2-40B4-BE49-F238E27FC236}">
                <a16:creationId xmlns:a16="http://schemas.microsoft.com/office/drawing/2014/main" id="{B5294CC2-FDBB-92D3-5F04-F9A2D51E84F5}"/>
              </a:ext>
            </a:extLst>
          </p:cNvPr>
          <p:cNvSpPr txBox="1"/>
          <p:nvPr/>
        </p:nvSpPr>
        <p:spPr>
          <a:xfrm>
            <a:off x="241300" y="1075957"/>
            <a:ext cx="10736816" cy="3970318"/>
          </a:xfrm>
          <a:prstGeom prst="rect">
            <a:avLst/>
          </a:prstGeom>
          <a:noFill/>
        </p:spPr>
        <p:txBody>
          <a:bodyPr wrap="square" rtlCol="0">
            <a:spAutoFit/>
          </a:bodyPr>
          <a:lstStyle/>
          <a:p>
            <a:r>
              <a:rPr lang="en-GB" dirty="0"/>
              <a:t>Common Crawl is an open repository of web crawl data that contains petabytes of information extracted from billions of web pages dating back to 2008.</a:t>
            </a:r>
          </a:p>
          <a:p>
            <a:endParaRPr lang="en-GB" dirty="0"/>
          </a:p>
          <a:p>
            <a:r>
              <a:rPr lang="en-GB" dirty="0"/>
              <a:t>The dataset is freely available for anyone to download and use, making it a valuable resource for researchers, businesses, and developers working on natural language processing, machine learning, and web analysis projects.</a:t>
            </a:r>
          </a:p>
          <a:p>
            <a:endParaRPr lang="en-GB" dirty="0"/>
          </a:p>
          <a:p>
            <a:r>
              <a:rPr lang="en-GB" dirty="0"/>
              <a:t>As of late 2024, the Common Crawl corpus contained over 250 billion web pages, with the entire archive consuming hundreds of petabytes of storage space.</a:t>
            </a:r>
          </a:p>
          <a:p>
            <a:endParaRPr lang="en-GB" dirty="0"/>
          </a:p>
          <a:p>
            <a:r>
              <a:rPr lang="en-GB" dirty="0"/>
              <a:t>Each monthly crawl typically contains 200-300 terabytes of data, representing billions of individual web pages from tens of millions of domains.</a:t>
            </a:r>
          </a:p>
          <a:p>
            <a:endParaRPr lang="en-GB" dirty="0"/>
          </a:p>
          <a:p>
            <a:r>
              <a:rPr lang="en-GB" dirty="0"/>
              <a:t>The dataset includes content in hundreds of languages, though English content historically makes up approximately 40-50% of the corpus.</a:t>
            </a:r>
          </a:p>
        </p:txBody>
      </p:sp>
    </p:spTree>
    <p:extLst>
      <p:ext uri="{BB962C8B-B14F-4D97-AF65-F5344CB8AC3E}">
        <p14:creationId xmlns:p14="http://schemas.microsoft.com/office/powerpoint/2010/main" val="354008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68ECA08-D49C-A3CA-382F-11B56B8D1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1401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D3088-72FC-0584-A74F-F48CF14AED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3B02F8-3D9E-C10C-55BC-9DD45ADEDF7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Chat bots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9D512432-4398-041E-0DB6-6C9D3A5D988C}"/>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openAI</a:t>
            </a:r>
            <a:endParaRPr lang="en-GB" sz="1200" dirty="0">
              <a:solidFill>
                <a:schemeClr val="tx1">
                  <a:lumMod val="50000"/>
                  <a:lumOff val="50000"/>
                </a:schemeClr>
              </a:solidFill>
            </a:endParaRPr>
          </a:p>
        </p:txBody>
      </p:sp>
      <p:sp>
        <p:nvSpPr>
          <p:cNvPr id="7" name="TextBox 6">
            <a:extLst>
              <a:ext uri="{FF2B5EF4-FFF2-40B4-BE49-F238E27FC236}">
                <a16:creationId xmlns:a16="http://schemas.microsoft.com/office/drawing/2014/main" id="{EFAB2320-8F27-4E20-FF95-EA62331D066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3F0074BD-60DC-D564-D568-18240B9E32B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8E9847C5-C27B-CA4A-13AF-440DB3E3559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A4D5780-7A58-7628-49B5-34962044EF79}"/>
              </a:ext>
            </a:extLst>
          </p:cNvPr>
          <p:cNvSpPr txBox="1"/>
          <p:nvPr/>
        </p:nvSpPr>
        <p:spPr>
          <a:xfrm>
            <a:off x="3048512" y="3252005"/>
            <a:ext cx="6097022" cy="369332"/>
          </a:xfrm>
          <a:prstGeom prst="rect">
            <a:avLst/>
          </a:prstGeom>
          <a:noFill/>
        </p:spPr>
        <p:txBody>
          <a:bodyPr wrap="square">
            <a:spAutoFit/>
          </a:bodyPr>
          <a:lstStyle/>
          <a:p>
            <a:r>
              <a:rPr lang="LID4096" dirty="0"/>
              <a:t>https://poloclub.github.io/transformer-explainer/</a:t>
            </a:r>
          </a:p>
        </p:txBody>
      </p:sp>
    </p:spTree>
    <p:extLst>
      <p:ext uri="{BB962C8B-B14F-4D97-AF65-F5344CB8AC3E}">
        <p14:creationId xmlns:p14="http://schemas.microsoft.com/office/powerpoint/2010/main" val="3432472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538-0F17-7EF5-1E83-AAD6EE22EE5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DC10C78-A02F-E551-3ACA-3F143E8E436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GTP-2</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1062848F-F23D-D6D8-639A-EB0B7094E9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047768A-3FC2-8AED-BE1B-B44C94DCFC59}"/>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2D601B2-0088-8613-D8DF-6DFB252512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E44FCB-259B-E546-C4B0-4E3DF53984A8}"/>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GPT_text_generation.ipynb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DF8F0F74-B59C-8ABF-FE5D-08C1C5024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32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236343E6-45A0-7852-0912-9479AAEF8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460" y="1215109"/>
            <a:ext cx="6692561" cy="3764566"/>
          </a:xfrm>
          <a:prstGeom prst="rect">
            <a:avLst/>
          </a:prstGeom>
        </p:spPr>
      </p:pic>
      <p:sp>
        <p:nvSpPr>
          <p:cNvPr id="4" name="TextBox 3">
            <a:extLst>
              <a:ext uri="{FF2B5EF4-FFF2-40B4-BE49-F238E27FC236}">
                <a16:creationId xmlns:a16="http://schemas.microsoft.com/office/drawing/2014/main" id="{5E67FC00-3947-5CEF-DC02-28757C8F1097}"/>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Superposition</a:t>
            </a:r>
          </a:p>
        </p:txBody>
      </p:sp>
      <p:sp>
        <p:nvSpPr>
          <p:cNvPr id="5" name="TextBox 4">
            <a:extLst>
              <a:ext uri="{FF2B5EF4-FFF2-40B4-BE49-F238E27FC236}">
                <a16:creationId xmlns:a16="http://schemas.microsoft.com/office/drawing/2014/main" id="{28AB4C54-B5A8-F6E9-5C93-763632E84FF2}"/>
              </a:ext>
            </a:extLst>
          </p:cNvPr>
          <p:cNvSpPr txBox="1"/>
          <p:nvPr/>
        </p:nvSpPr>
        <p:spPr>
          <a:xfrm>
            <a:off x="241300" y="1075957"/>
            <a:ext cx="4748010" cy="2585323"/>
          </a:xfrm>
          <a:prstGeom prst="rect">
            <a:avLst/>
          </a:prstGeom>
          <a:noFill/>
        </p:spPr>
        <p:txBody>
          <a:bodyPr wrap="square" rtlCol="0">
            <a:spAutoFit/>
          </a:bodyPr>
          <a:lstStyle/>
          <a:p>
            <a:r>
              <a:rPr lang="en-GB" dirty="0"/>
              <a:t>Neural networks store </a:t>
            </a:r>
            <a:r>
              <a:rPr lang="en-GB" b="1" dirty="0"/>
              <a:t>multiple features in overlapping directions</a:t>
            </a:r>
            <a:r>
              <a:rPr lang="en-GB" dirty="0"/>
              <a:t> within their weight space, rather than dedicating separate neurons to each feature.</a:t>
            </a:r>
          </a:p>
          <a:p>
            <a:endParaRPr lang="en-GB" dirty="0"/>
          </a:p>
          <a:p>
            <a:r>
              <a:rPr lang="en-GB" dirty="0"/>
              <a:t>This allows a network to encode more features than the number of neurons, similar to how quantum superposition allows multiple states to exist simultaneously.</a:t>
            </a:r>
          </a:p>
        </p:txBody>
      </p:sp>
    </p:spTree>
    <p:extLst>
      <p:ext uri="{BB962C8B-B14F-4D97-AF65-F5344CB8AC3E}">
        <p14:creationId xmlns:p14="http://schemas.microsoft.com/office/powerpoint/2010/main" val="637239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FF5535AD-E0E7-B492-7190-72512624E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779590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9345A721-64E7-136B-348C-834ACF37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422395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233F8D6-FB72-E656-F4A0-08280175E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783634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C9095D0-E12D-4202-94D8-A746AA656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253277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0A2FED-418D-4109-8E2F-7B8C22B6257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02E3EAC9-2209-EB9B-F784-2BDE02C0E386}"/>
              </a:ext>
            </a:extLst>
          </p:cNvPr>
          <p:cNvPicPr>
            <a:picLocks noChangeAspect="1"/>
          </p:cNvPicPr>
          <p:nvPr/>
        </p:nvPicPr>
        <p:blipFill>
          <a:blip r:embed="rId3"/>
          <a:srcRect t="3035"/>
          <a:stretch/>
        </p:blipFill>
        <p:spPr>
          <a:xfrm>
            <a:off x="20" y="1282"/>
            <a:ext cx="12191980" cy="6856718"/>
          </a:xfrm>
          <a:prstGeom prst="rect">
            <a:avLst/>
          </a:prstGeom>
        </p:spPr>
      </p:pic>
    </p:spTree>
    <p:extLst>
      <p:ext uri="{BB962C8B-B14F-4D97-AF65-F5344CB8AC3E}">
        <p14:creationId xmlns:p14="http://schemas.microsoft.com/office/powerpoint/2010/main" val="175643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text and arrows&#10;&#10;AI-generated content may be incorrect.">
            <a:extLst>
              <a:ext uri="{FF2B5EF4-FFF2-40B4-BE49-F238E27FC236}">
                <a16:creationId xmlns:a16="http://schemas.microsoft.com/office/drawing/2014/main" id="{DFE8FCE8-030E-EDAE-D7A1-E9CDF195F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4104156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634A1-F5F6-F766-828A-CDB65571C4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889F87-00D0-FC38-EAA6-4B42C3D8FAD3}"/>
              </a:ext>
            </a:extLst>
          </p:cNvPr>
          <p:cNvSpPr txBox="1"/>
          <p:nvPr/>
        </p:nvSpPr>
        <p:spPr>
          <a:xfrm>
            <a:off x="241301" y="129804"/>
            <a:ext cx="11747500" cy="523220"/>
          </a:xfrm>
          <a:prstGeom prst="rect">
            <a:avLst/>
          </a:prstGeom>
          <a:noFill/>
        </p:spPr>
        <p:txBody>
          <a:bodyPr wrap="square" rtlCol="0">
            <a:spAutoFit/>
          </a:bodyPr>
          <a:lstStyle/>
          <a:p>
            <a:r>
              <a:rPr lang="en-GB" sz="2800" dirty="0">
                <a:ea typeface="Lato" panose="020B0604020202020204" pitchFamily="34" charset="0"/>
                <a:cs typeface="Helvetica" panose="020B0604020202020204" pitchFamily="34" charset="0"/>
              </a:rPr>
              <a:t>Few-shot learning</a:t>
            </a:r>
          </a:p>
        </p:txBody>
      </p:sp>
      <p:pic>
        <p:nvPicPr>
          <p:cNvPr id="18434" name="Picture 2">
            <a:extLst>
              <a:ext uri="{FF2B5EF4-FFF2-40B4-BE49-F238E27FC236}">
                <a16:creationId xmlns:a16="http://schemas.microsoft.com/office/drawing/2014/main" id="{00278780-BA9F-625D-3C69-1003CB937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562" y="30777"/>
            <a:ext cx="7625460" cy="6407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0EA21AE-D7AD-221E-A95D-091B24A0260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647538C-4F54-16D4-CCE0-C364A68CCFE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DF57CE9-856A-FB07-5BE3-B6395A30E24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19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words and text&#10;&#10;AI-generated content may be incorrect.">
            <a:extLst>
              <a:ext uri="{FF2B5EF4-FFF2-40B4-BE49-F238E27FC236}">
                <a16:creationId xmlns:a16="http://schemas.microsoft.com/office/drawing/2014/main" id="{6F37A736-4F79-2FD1-3130-17DEC950D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3560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64256-D0BB-02A1-88D6-C6697A54A8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09EE4F-D7E0-5DBF-1013-99F4F996EC1C}"/>
              </a:ext>
            </a:extLst>
          </p:cNvPr>
          <p:cNvSpPr txBox="1"/>
          <p:nvPr/>
        </p:nvSpPr>
        <p:spPr>
          <a:xfrm>
            <a:off x="241301" y="129804"/>
            <a:ext cx="11747500" cy="523220"/>
          </a:xfrm>
          <a:prstGeom prst="rect">
            <a:avLst/>
          </a:prstGeom>
          <a:noFill/>
        </p:spPr>
        <p:txBody>
          <a:bodyPr wrap="square" rtlCol="0">
            <a:spAutoFit/>
          </a:bodyPr>
          <a:lstStyle/>
          <a:p>
            <a:r>
              <a:rPr lang="nl-BE" sz="2800" dirty="0"/>
              <a:t>DNA/</a:t>
            </a:r>
            <a:r>
              <a:rPr lang="nl-BE" sz="2800" dirty="0" err="1"/>
              <a:t>protein</a:t>
            </a:r>
            <a:r>
              <a:rPr lang="nl-BE" sz="2800" dirty="0"/>
              <a:t> </a:t>
            </a:r>
            <a:r>
              <a:rPr lang="nl-BE" sz="2800" dirty="0" err="1"/>
              <a:t>LLMs</a:t>
            </a:r>
            <a:endParaRPr lang="nl-BE" sz="2800" dirty="0"/>
          </a:p>
        </p:txBody>
      </p:sp>
      <p:sp>
        <p:nvSpPr>
          <p:cNvPr id="7" name="TextBox 6">
            <a:extLst>
              <a:ext uri="{FF2B5EF4-FFF2-40B4-BE49-F238E27FC236}">
                <a16:creationId xmlns:a16="http://schemas.microsoft.com/office/drawing/2014/main" id="{101A25C8-0F9A-BCF3-56F2-61231D9E133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2747642C-CC73-2159-1C54-5E8B0A68297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65C562D7-0EE1-C1E8-5BA3-87F4412EF0A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A131C6-EAB5-B4BB-8148-AAD2827DC930}"/>
              </a:ext>
            </a:extLst>
          </p:cNvPr>
          <p:cNvSpPr txBox="1"/>
          <p:nvPr/>
        </p:nvSpPr>
        <p:spPr>
          <a:xfrm>
            <a:off x="289112" y="1032298"/>
            <a:ext cx="10456622" cy="2308324"/>
          </a:xfrm>
          <a:prstGeom prst="rect">
            <a:avLst/>
          </a:prstGeom>
          <a:noFill/>
        </p:spPr>
        <p:txBody>
          <a:bodyPr wrap="square">
            <a:spAutoFit/>
          </a:bodyPr>
          <a:lstStyle/>
          <a:p>
            <a:r>
              <a:rPr lang="en-GB" dirty="0"/>
              <a:t>Transformer can process </a:t>
            </a:r>
            <a:r>
              <a:rPr lang="en-GB" b="1" dirty="0"/>
              <a:t>DNA, RNA, and protein sequences</a:t>
            </a:r>
            <a:r>
              <a:rPr lang="en-GB" dirty="0"/>
              <a:t>, learning meaningful patterns, mutations, and structural relationships.</a:t>
            </a:r>
          </a:p>
          <a:p>
            <a:endParaRPr lang="en-GB" dirty="0">
              <a:solidFill>
                <a:srgbClr val="242424"/>
              </a:solidFill>
              <a:latin typeface="source-serif-pro"/>
            </a:endParaRPr>
          </a:p>
          <a:p>
            <a:r>
              <a:rPr lang="en-GB" dirty="0"/>
              <a:t>Transformers for biomedical data are often pretrained on </a:t>
            </a:r>
            <a:r>
              <a:rPr lang="en-GB" b="1" dirty="0"/>
              <a:t>massive biological sequence databases</a:t>
            </a:r>
            <a:r>
              <a:rPr lang="en-GB" dirty="0"/>
              <a:t> to capture underlying biological structures and functional information.</a:t>
            </a:r>
          </a:p>
          <a:p>
            <a:endParaRPr lang="en-GB" dirty="0">
              <a:solidFill>
                <a:srgbClr val="242424"/>
              </a:solidFill>
              <a:latin typeface="source-serif-pro"/>
            </a:endParaRPr>
          </a:p>
          <a:p>
            <a:r>
              <a:rPr lang="en-GB" dirty="0">
                <a:solidFill>
                  <a:srgbClr val="242424"/>
                </a:solidFill>
                <a:latin typeface="source-serif-pro"/>
              </a:rPr>
              <a:t>Pretraining can achieved by training the model to predict masked nucleotides or amino acids. </a:t>
            </a:r>
          </a:p>
          <a:p>
            <a:pPr marL="285750" indent="-285750">
              <a:buFontTx/>
              <a:buChar char="-"/>
            </a:pPr>
            <a:endParaRPr lang="LID4096" dirty="0"/>
          </a:p>
        </p:txBody>
      </p:sp>
    </p:spTree>
    <p:extLst>
      <p:ext uri="{BB962C8B-B14F-4D97-AF65-F5344CB8AC3E}">
        <p14:creationId xmlns:p14="http://schemas.microsoft.com/office/powerpoint/2010/main" val="2914532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64573-EC6D-DA29-8383-6BCA85861B7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E31243-A6F3-12C8-D150-C03611B197E0}"/>
              </a:ext>
            </a:extLst>
          </p:cNvPr>
          <p:cNvSpPr txBox="1"/>
          <p:nvPr/>
        </p:nvSpPr>
        <p:spPr>
          <a:xfrm>
            <a:off x="241301" y="129804"/>
            <a:ext cx="11747500" cy="523220"/>
          </a:xfrm>
          <a:prstGeom prst="rect">
            <a:avLst/>
          </a:prstGeom>
          <a:noFill/>
        </p:spPr>
        <p:txBody>
          <a:bodyPr wrap="square" rtlCol="0">
            <a:spAutoFit/>
          </a:bodyPr>
          <a:lstStyle/>
          <a:p>
            <a:r>
              <a:rPr lang="nl-BE" sz="2800" dirty="0"/>
              <a:t>E.g. </a:t>
            </a:r>
            <a:r>
              <a:rPr lang="en-GB" sz="2800" dirty="0"/>
              <a:t>ESM2 (Evolutionary Scale </a:t>
            </a:r>
            <a:r>
              <a:rPr lang="en-GB" sz="2800" dirty="0" err="1"/>
              <a:t>Modeling</a:t>
            </a:r>
            <a:r>
              <a:rPr lang="en-GB" sz="2800" dirty="0"/>
              <a:t> v2)</a:t>
            </a:r>
            <a:endParaRPr lang="nl-BE" sz="2800" dirty="0"/>
          </a:p>
        </p:txBody>
      </p:sp>
      <p:sp>
        <p:nvSpPr>
          <p:cNvPr id="7" name="TextBox 6">
            <a:extLst>
              <a:ext uri="{FF2B5EF4-FFF2-40B4-BE49-F238E27FC236}">
                <a16:creationId xmlns:a16="http://schemas.microsoft.com/office/drawing/2014/main" id="{41F3F1E6-CC0A-2616-E30A-2DE9B6D075C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313C273D-1E94-96C1-8CA7-705279010E6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321127FE-E05A-BD7B-8B16-9890E4CF9E1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B0B056-6A7D-A2F6-A3B8-7AAF07DF7FFA}"/>
              </a:ext>
            </a:extLst>
          </p:cNvPr>
          <p:cNvSpPr txBox="1"/>
          <p:nvPr/>
        </p:nvSpPr>
        <p:spPr>
          <a:xfrm>
            <a:off x="289112" y="1032298"/>
            <a:ext cx="10456622" cy="2585323"/>
          </a:xfrm>
          <a:prstGeom prst="rect">
            <a:avLst/>
          </a:prstGeom>
          <a:noFill/>
        </p:spPr>
        <p:txBody>
          <a:bodyPr wrap="square">
            <a:spAutoFit/>
          </a:bodyPr>
          <a:lstStyle/>
          <a:p>
            <a:r>
              <a:rPr lang="en-GB" dirty="0"/>
              <a:t>ESM2 is a transformer-based </a:t>
            </a:r>
            <a:r>
              <a:rPr lang="en-GB" b="1" dirty="0"/>
              <a:t>protein language model</a:t>
            </a:r>
            <a:r>
              <a:rPr lang="en-GB" dirty="0"/>
              <a:t> that learns from massive protein sequence datasets, capturing evolutionary and functional properties of proteins through self-supervised learning.</a:t>
            </a:r>
          </a:p>
          <a:p>
            <a:endParaRPr lang="en-GB" dirty="0"/>
          </a:p>
          <a:p>
            <a:r>
              <a:rPr lang="en-GB" dirty="0"/>
              <a:t>Like BERT in NLP, ESM2 is trained using </a:t>
            </a:r>
            <a:r>
              <a:rPr lang="en-GB" b="1" dirty="0"/>
              <a:t>masked language </a:t>
            </a:r>
            <a:r>
              <a:rPr lang="en-GB" b="1" dirty="0" err="1"/>
              <a:t>modeling</a:t>
            </a:r>
            <a:r>
              <a:rPr lang="en-GB" b="1" dirty="0"/>
              <a:t> (MLM)</a:t>
            </a:r>
            <a:r>
              <a:rPr lang="en-GB" dirty="0"/>
              <a:t>, where random amino acids in protein sequences are masked, and the model learns to predict them based on context. This forces ESM2 to understand protein grammar, structure, and evolutionary constraints.</a:t>
            </a:r>
          </a:p>
          <a:p>
            <a:endParaRPr lang="en-GB" dirty="0"/>
          </a:p>
          <a:p>
            <a:r>
              <a:rPr lang="en-GB" dirty="0"/>
              <a:t>Trained on </a:t>
            </a:r>
            <a:r>
              <a:rPr lang="en-GB" b="1" dirty="0"/>
              <a:t>millions of protein sequences </a:t>
            </a:r>
            <a:r>
              <a:rPr lang="en-GB" dirty="0"/>
              <a:t>(</a:t>
            </a:r>
            <a:r>
              <a:rPr lang="nl-BE" dirty="0"/>
              <a:t>UniRef50)</a:t>
            </a:r>
            <a:r>
              <a:rPr lang="en-GB" dirty="0"/>
              <a:t>, covering a broad spectrum of biological diversity across different organisms.</a:t>
            </a:r>
            <a:endParaRPr lang="LID4096" dirty="0"/>
          </a:p>
        </p:txBody>
      </p:sp>
      <p:pic>
        <p:nvPicPr>
          <p:cNvPr id="4" name="Picture 3">
            <a:extLst>
              <a:ext uri="{FF2B5EF4-FFF2-40B4-BE49-F238E27FC236}">
                <a16:creationId xmlns:a16="http://schemas.microsoft.com/office/drawing/2014/main" id="{AEDAF122-72A6-ADE3-2815-B3C91D6FD568}"/>
              </a:ext>
            </a:extLst>
          </p:cNvPr>
          <p:cNvPicPr>
            <a:picLocks noChangeAspect="1"/>
          </p:cNvPicPr>
          <p:nvPr/>
        </p:nvPicPr>
        <p:blipFill>
          <a:blip r:embed="rId4"/>
          <a:stretch>
            <a:fillRect/>
          </a:stretch>
        </p:blipFill>
        <p:spPr>
          <a:xfrm>
            <a:off x="3227476" y="3571437"/>
            <a:ext cx="4383146" cy="2714800"/>
          </a:xfrm>
          <a:prstGeom prst="rect">
            <a:avLst/>
          </a:prstGeom>
        </p:spPr>
      </p:pic>
      <p:sp>
        <p:nvSpPr>
          <p:cNvPr id="2" name="TextBox 1">
            <a:extLst>
              <a:ext uri="{FF2B5EF4-FFF2-40B4-BE49-F238E27FC236}">
                <a16:creationId xmlns:a16="http://schemas.microsoft.com/office/drawing/2014/main" id="{FC2F74B3-7C4D-801A-0F30-8C2EA36C3F53}"/>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Rao et al., Transformer protein language models are unsupervised structure learners, </a:t>
            </a:r>
            <a:r>
              <a:rPr lang="en-GB" sz="1200" dirty="0" err="1">
                <a:solidFill>
                  <a:schemeClr val="tx1">
                    <a:lumMod val="50000"/>
                    <a:lumOff val="50000"/>
                  </a:schemeClr>
                </a:solidFill>
              </a:rPr>
              <a:t>bioRxiv</a:t>
            </a:r>
            <a:r>
              <a:rPr lang="en-GB" sz="1200" dirty="0">
                <a:solidFill>
                  <a:schemeClr val="tx1">
                    <a:lumMod val="50000"/>
                    <a:lumOff val="50000"/>
                  </a:schemeClr>
                </a:solidFill>
              </a:rPr>
              <a:t>, 2020</a:t>
            </a:r>
          </a:p>
        </p:txBody>
      </p:sp>
    </p:spTree>
    <p:extLst>
      <p:ext uri="{BB962C8B-B14F-4D97-AF65-F5344CB8AC3E}">
        <p14:creationId xmlns:p14="http://schemas.microsoft.com/office/powerpoint/2010/main" val="2566217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8D5C0-A3F7-20A0-BDFB-5026FDED45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CB6AB8-E0D7-173E-22D0-29BE77C80BCD}"/>
              </a:ext>
            </a:extLst>
          </p:cNvPr>
          <p:cNvSpPr txBox="1"/>
          <p:nvPr/>
        </p:nvSpPr>
        <p:spPr>
          <a:xfrm>
            <a:off x="241301" y="129804"/>
            <a:ext cx="11747500" cy="523220"/>
          </a:xfrm>
          <a:prstGeom prst="rect">
            <a:avLst/>
          </a:prstGeom>
          <a:noFill/>
        </p:spPr>
        <p:txBody>
          <a:bodyPr wrap="square" rtlCol="0">
            <a:spAutoFit/>
          </a:bodyPr>
          <a:lstStyle/>
          <a:p>
            <a:r>
              <a:rPr lang="nl-BE" sz="2800" dirty="0"/>
              <a:t>E.g. </a:t>
            </a:r>
            <a:r>
              <a:rPr lang="en-GB" sz="2800" dirty="0"/>
              <a:t>ESM2 (Evolutionary Scale </a:t>
            </a:r>
            <a:r>
              <a:rPr lang="en-GB" sz="2800" dirty="0" err="1"/>
              <a:t>Modeling</a:t>
            </a:r>
            <a:r>
              <a:rPr lang="en-GB" sz="2800" dirty="0"/>
              <a:t> v2)</a:t>
            </a:r>
            <a:endParaRPr lang="nl-BE" sz="2800" dirty="0"/>
          </a:p>
        </p:txBody>
      </p:sp>
      <p:sp>
        <p:nvSpPr>
          <p:cNvPr id="7" name="TextBox 6">
            <a:extLst>
              <a:ext uri="{FF2B5EF4-FFF2-40B4-BE49-F238E27FC236}">
                <a16:creationId xmlns:a16="http://schemas.microsoft.com/office/drawing/2014/main" id="{A555AFEB-F910-323F-9488-1AD955DE655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60E64919-D27F-1003-905F-A3354F2CB8B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BE7EB5C3-EF5D-BA6E-5C86-19412DE22D9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85B01E-4F2A-8B4B-5E8A-13D2373D086D}"/>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Rao et al., Transformer protein language models are unsupervised structure learners, </a:t>
            </a:r>
            <a:r>
              <a:rPr lang="en-GB" sz="1200" dirty="0" err="1">
                <a:solidFill>
                  <a:schemeClr val="tx1">
                    <a:lumMod val="50000"/>
                    <a:lumOff val="50000"/>
                  </a:schemeClr>
                </a:solidFill>
              </a:rPr>
              <a:t>bioRxiv</a:t>
            </a:r>
            <a:r>
              <a:rPr lang="en-GB" sz="1200" dirty="0">
                <a:solidFill>
                  <a:schemeClr val="tx1">
                    <a:lumMod val="50000"/>
                    <a:lumOff val="50000"/>
                  </a:schemeClr>
                </a:solidFill>
              </a:rPr>
              <a:t>, 2020</a:t>
            </a:r>
          </a:p>
        </p:txBody>
      </p:sp>
      <p:pic>
        <p:nvPicPr>
          <p:cNvPr id="6" name="Picture 5">
            <a:extLst>
              <a:ext uri="{FF2B5EF4-FFF2-40B4-BE49-F238E27FC236}">
                <a16:creationId xmlns:a16="http://schemas.microsoft.com/office/drawing/2014/main" id="{30B153A2-01A3-FC68-2DC7-D3C65E4D3DBF}"/>
              </a:ext>
            </a:extLst>
          </p:cNvPr>
          <p:cNvPicPr>
            <a:picLocks noChangeAspect="1"/>
          </p:cNvPicPr>
          <p:nvPr/>
        </p:nvPicPr>
        <p:blipFill>
          <a:blip r:embed="rId4"/>
          <a:stretch>
            <a:fillRect/>
          </a:stretch>
        </p:blipFill>
        <p:spPr>
          <a:xfrm>
            <a:off x="1129851" y="911433"/>
            <a:ext cx="9050454" cy="4985947"/>
          </a:xfrm>
          <a:prstGeom prst="rect">
            <a:avLst/>
          </a:prstGeom>
        </p:spPr>
      </p:pic>
    </p:spTree>
    <p:extLst>
      <p:ext uri="{BB962C8B-B14F-4D97-AF65-F5344CB8AC3E}">
        <p14:creationId xmlns:p14="http://schemas.microsoft.com/office/powerpoint/2010/main" val="4116282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99CC-91C6-9905-D551-3895363874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E898D6-86AD-1C96-862D-A3D244D002C3}"/>
              </a:ext>
            </a:extLst>
          </p:cNvPr>
          <p:cNvSpPr txBox="1"/>
          <p:nvPr/>
        </p:nvSpPr>
        <p:spPr>
          <a:xfrm>
            <a:off x="241301" y="129804"/>
            <a:ext cx="11747500" cy="523220"/>
          </a:xfrm>
          <a:prstGeom prst="rect">
            <a:avLst/>
          </a:prstGeom>
          <a:noFill/>
        </p:spPr>
        <p:txBody>
          <a:bodyPr wrap="square" rtlCol="0">
            <a:spAutoFit/>
          </a:bodyPr>
          <a:lstStyle/>
          <a:p>
            <a:r>
              <a:rPr lang="en-GB" sz="2800" dirty="0"/>
              <a:t>Vision Transformer (</a:t>
            </a:r>
            <a:r>
              <a:rPr lang="en-GB" sz="2800" dirty="0" err="1"/>
              <a:t>ViT</a:t>
            </a:r>
            <a:r>
              <a:rPr lang="en-GB" sz="2800" dirty="0"/>
              <a:t>)</a:t>
            </a:r>
            <a:endParaRPr lang="nl-BE" sz="2800" dirty="0"/>
          </a:p>
        </p:txBody>
      </p:sp>
      <p:sp>
        <p:nvSpPr>
          <p:cNvPr id="7" name="TextBox 6">
            <a:extLst>
              <a:ext uri="{FF2B5EF4-FFF2-40B4-BE49-F238E27FC236}">
                <a16:creationId xmlns:a16="http://schemas.microsoft.com/office/drawing/2014/main" id="{CB2EF4FC-FF80-329D-14DB-19524B64238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9A197C7E-04C9-8354-213D-D69E8D7E2DE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4147E1C5-4F6E-C51A-BD7F-173C3F17519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A7CA4C-562B-EA39-7AA4-834E97B7A230}"/>
              </a:ext>
            </a:extLst>
          </p:cNvPr>
          <p:cNvSpPr txBox="1"/>
          <p:nvPr/>
        </p:nvSpPr>
        <p:spPr>
          <a:xfrm>
            <a:off x="289112" y="1032298"/>
            <a:ext cx="4835210" cy="3970318"/>
          </a:xfrm>
          <a:prstGeom prst="rect">
            <a:avLst/>
          </a:prstGeom>
          <a:noFill/>
        </p:spPr>
        <p:txBody>
          <a:bodyPr wrap="square">
            <a:spAutoFit/>
          </a:bodyPr>
          <a:lstStyle/>
          <a:p>
            <a:r>
              <a:rPr lang="en-GB" dirty="0"/>
              <a:t>The Vision Transformer (</a:t>
            </a:r>
            <a:r>
              <a:rPr lang="en-GB" dirty="0" err="1"/>
              <a:t>ViT</a:t>
            </a:r>
            <a:r>
              <a:rPr lang="en-GB" dirty="0"/>
              <a:t>) applies the </a:t>
            </a:r>
            <a:r>
              <a:rPr lang="en-GB" b="1" dirty="0"/>
              <a:t>self-attention mechanism</a:t>
            </a:r>
            <a:r>
              <a:rPr lang="en-GB" dirty="0"/>
              <a:t> from transformers to image data by dividing an image into small patches and processing them like a sequence of tokens.</a:t>
            </a:r>
          </a:p>
          <a:p>
            <a:endParaRPr lang="en-GB" dirty="0"/>
          </a:p>
          <a:p>
            <a:r>
              <a:rPr lang="en-GB" dirty="0" err="1"/>
              <a:t>ViT</a:t>
            </a:r>
            <a:r>
              <a:rPr lang="en-GB" dirty="0"/>
              <a:t> outperforms CNNs on large-scale datasets (e.g., ImageNet) by capturing </a:t>
            </a:r>
            <a:r>
              <a:rPr lang="en-GB" b="1" dirty="0"/>
              <a:t>long-range dependencies and global context</a:t>
            </a:r>
            <a:r>
              <a:rPr lang="en-GB" dirty="0"/>
              <a:t> more effectively.</a:t>
            </a:r>
          </a:p>
          <a:p>
            <a:endParaRPr lang="en-GB" dirty="0"/>
          </a:p>
          <a:p>
            <a:r>
              <a:rPr lang="en-GB" dirty="0" err="1"/>
              <a:t>ViT</a:t>
            </a:r>
            <a:r>
              <a:rPr lang="en-GB" dirty="0"/>
              <a:t> can be </a:t>
            </a:r>
            <a:r>
              <a:rPr lang="en-GB" b="1" dirty="0"/>
              <a:t>fine-tuned for various vision tasks</a:t>
            </a:r>
            <a:r>
              <a:rPr lang="en-GB" dirty="0"/>
              <a:t> (e.g., classification, object detection, segmentation) and benefits from </a:t>
            </a:r>
            <a:r>
              <a:rPr lang="en-GB" b="1" dirty="0"/>
              <a:t>pretraining on large datasets.</a:t>
            </a:r>
            <a:endParaRPr lang="LID4096" dirty="0"/>
          </a:p>
        </p:txBody>
      </p:sp>
      <p:pic>
        <p:nvPicPr>
          <p:cNvPr id="1026" name="Picture 2">
            <a:extLst>
              <a:ext uri="{FF2B5EF4-FFF2-40B4-BE49-F238E27FC236}">
                <a16:creationId xmlns:a16="http://schemas.microsoft.com/office/drawing/2014/main" id="{A2FE39B6-601A-7124-8F0A-AE778D7CD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366" y="663764"/>
            <a:ext cx="61150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31B2AD-3EB2-14E0-63BF-0CA15CB2996F}"/>
              </a:ext>
            </a:extLst>
          </p:cNvPr>
          <p:cNvSpPr txBox="1"/>
          <p:nvPr/>
        </p:nvSpPr>
        <p:spPr>
          <a:xfrm>
            <a:off x="435685" y="6285160"/>
            <a:ext cx="11691843" cy="276999"/>
          </a:xfrm>
          <a:prstGeom prst="rect">
            <a:avLst/>
          </a:prstGeom>
          <a:noFill/>
        </p:spPr>
        <p:txBody>
          <a:bodyPr wrap="square">
            <a:spAutoFit/>
          </a:bodyPr>
          <a:lstStyle/>
          <a:p>
            <a:pPr algn="r"/>
            <a:r>
              <a:rPr lang="en-GB" sz="1200" dirty="0" err="1">
                <a:solidFill>
                  <a:schemeClr val="tx1">
                    <a:lumMod val="50000"/>
                    <a:lumOff val="50000"/>
                  </a:schemeClr>
                </a:solidFill>
              </a:rPr>
              <a:t>Dosovitskiy</a:t>
            </a:r>
            <a:r>
              <a:rPr lang="en-GB" sz="1200" dirty="0">
                <a:solidFill>
                  <a:schemeClr val="tx1">
                    <a:lumMod val="50000"/>
                    <a:lumOff val="50000"/>
                  </a:schemeClr>
                </a:solidFill>
              </a:rPr>
              <a:t> et al., An Image is Worth 16x16 Words: Transformers for Image Recognition at Scale, ICLR, 2021</a:t>
            </a:r>
          </a:p>
        </p:txBody>
      </p:sp>
    </p:spTree>
    <p:extLst>
      <p:ext uri="{BB962C8B-B14F-4D97-AF65-F5344CB8AC3E}">
        <p14:creationId xmlns:p14="http://schemas.microsoft.com/office/powerpoint/2010/main" val="2976962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D7E24-EF8E-9E60-6846-7E1273284B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AAFBBC-36B2-4D19-2C69-4C4F802F8113}"/>
              </a:ext>
            </a:extLst>
          </p:cNvPr>
          <p:cNvSpPr txBox="1"/>
          <p:nvPr/>
        </p:nvSpPr>
        <p:spPr>
          <a:xfrm>
            <a:off x="241301" y="129804"/>
            <a:ext cx="11747500" cy="523220"/>
          </a:xfrm>
          <a:prstGeom prst="rect">
            <a:avLst/>
          </a:prstGeom>
          <a:noFill/>
        </p:spPr>
        <p:txBody>
          <a:bodyPr wrap="square" rtlCol="0">
            <a:spAutoFit/>
          </a:bodyPr>
          <a:lstStyle/>
          <a:p>
            <a:r>
              <a:rPr lang="en-GB" sz="2800" dirty="0"/>
              <a:t>Vision Transformer (</a:t>
            </a:r>
            <a:r>
              <a:rPr lang="en-GB" sz="2800" dirty="0" err="1"/>
              <a:t>ViT</a:t>
            </a:r>
            <a:r>
              <a:rPr lang="en-GB" sz="2800" dirty="0"/>
              <a:t>) self attention</a:t>
            </a:r>
            <a:endParaRPr lang="nl-BE" sz="2800" dirty="0"/>
          </a:p>
        </p:txBody>
      </p:sp>
      <p:sp>
        <p:nvSpPr>
          <p:cNvPr id="7" name="TextBox 6">
            <a:extLst>
              <a:ext uri="{FF2B5EF4-FFF2-40B4-BE49-F238E27FC236}">
                <a16:creationId xmlns:a16="http://schemas.microsoft.com/office/drawing/2014/main" id="{A7738397-6A56-5174-1F9A-4B2DAEDB69F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07DB78AF-777E-B616-C9CD-1E4C0CD8FA9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A0C3C5A9-A583-0FE2-2EB5-4EA4EC569A8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6DCAD39-8D43-8988-1989-36FA4B5572DB}"/>
              </a:ext>
            </a:extLst>
          </p:cNvPr>
          <p:cNvPicPr>
            <a:picLocks noChangeAspect="1"/>
          </p:cNvPicPr>
          <p:nvPr/>
        </p:nvPicPr>
        <p:blipFill>
          <a:blip r:embed="rId4"/>
          <a:stretch>
            <a:fillRect/>
          </a:stretch>
        </p:blipFill>
        <p:spPr>
          <a:xfrm>
            <a:off x="1018726" y="1053502"/>
            <a:ext cx="9491413" cy="4997494"/>
          </a:xfrm>
          <a:prstGeom prst="rect">
            <a:avLst/>
          </a:prstGeom>
        </p:spPr>
      </p:pic>
    </p:spTree>
    <p:extLst>
      <p:ext uri="{BB962C8B-B14F-4D97-AF65-F5344CB8AC3E}">
        <p14:creationId xmlns:p14="http://schemas.microsoft.com/office/powerpoint/2010/main" val="1417395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A6DA16-AC24-FDB1-5A22-CB232DB9743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Chat bots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57C9FF-B3A7-3ECE-859F-01544052EF6F}"/>
              </a:ext>
            </a:extLst>
          </p:cNvPr>
          <p:cNvSpPr txBox="1"/>
          <p:nvPr/>
        </p:nvSpPr>
        <p:spPr>
          <a:xfrm>
            <a:off x="849929" y="6285160"/>
            <a:ext cx="11277599" cy="276999"/>
          </a:xfrm>
          <a:prstGeom prst="rect">
            <a:avLst/>
          </a:prstGeom>
          <a:noFill/>
        </p:spPr>
        <p:txBody>
          <a:bodyPr wrap="square">
            <a:spAutoFit/>
          </a:bodyPr>
          <a:lstStyle/>
          <a:p>
            <a:pPr algn="r"/>
            <a:r>
              <a:rPr lang="en-GB" sz="1200" dirty="0" err="1">
                <a:solidFill>
                  <a:schemeClr val="tx1">
                    <a:lumMod val="50000"/>
                    <a:lumOff val="50000"/>
                  </a:schemeClr>
                </a:solidFill>
              </a:rPr>
              <a:t>openAI</a:t>
            </a:r>
            <a:endParaRPr lang="en-GB" sz="1200" dirty="0">
              <a:solidFill>
                <a:schemeClr val="tx1">
                  <a:lumMod val="50000"/>
                  <a:lumOff val="50000"/>
                </a:schemeClr>
              </a:solidFill>
            </a:endParaRPr>
          </a:p>
        </p:txBody>
      </p:sp>
      <p:sp>
        <p:nvSpPr>
          <p:cNvPr id="7" name="TextBox 6">
            <a:extLst>
              <a:ext uri="{FF2B5EF4-FFF2-40B4-BE49-F238E27FC236}">
                <a16:creationId xmlns:a16="http://schemas.microsoft.com/office/drawing/2014/main" id="{B9D10126-92FA-08B1-5071-4AB43148C5F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0965DA4-7F84-3C83-2D57-FD6A0367924C}"/>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4BE8A14-B4D5-ADA8-4772-B8BE1F6FB1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ACB67EF-F9A4-E84A-42C6-788FA73A7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410" y="918087"/>
            <a:ext cx="9400674" cy="558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088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19880-2A7D-AB7A-6B36-79824DC2F8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2AE038-5D0D-E90B-FC37-38AF7EFEED21}"/>
              </a:ext>
            </a:extLst>
          </p:cNvPr>
          <p:cNvSpPr txBox="1"/>
          <p:nvPr/>
        </p:nvSpPr>
        <p:spPr>
          <a:xfrm>
            <a:off x="241301" y="129804"/>
            <a:ext cx="11747500" cy="523220"/>
          </a:xfrm>
          <a:prstGeom prst="rect">
            <a:avLst/>
          </a:prstGeom>
          <a:noFill/>
        </p:spPr>
        <p:txBody>
          <a:bodyPr wrap="square" rtlCol="0">
            <a:spAutoFit/>
          </a:bodyPr>
          <a:lstStyle/>
          <a:p>
            <a:r>
              <a:rPr lang="nl-BE" sz="2800" dirty="0"/>
              <a:t>Retrieval-</a:t>
            </a:r>
            <a:r>
              <a:rPr lang="nl-BE" sz="2800" dirty="0" err="1"/>
              <a:t>Augmented</a:t>
            </a:r>
            <a:r>
              <a:rPr lang="nl-BE" sz="2800" dirty="0"/>
              <a:t> </a:t>
            </a:r>
            <a:r>
              <a:rPr lang="nl-BE" sz="2800" dirty="0" err="1"/>
              <a:t>Generation</a:t>
            </a:r>
            <a:r>
              <a:rPr lang="nl-BE" sz="2800" dirty="0"/>
              <a:t> (RAG)</a:t>
            </a:r>
          </a:p>
        </p:txBody>
      </p:sp>
      <p:sp>
        <p:nvSpPr>
          <p:cNvPr id="7" name="TextBox 6">
            <a:extLst>
              <a:ext uri="{FF2B5EF4-FFF2-40B4-BE49-F238E27FC236}">
                <a16:creationId xmlns:a16="http://schemas.microsoft.com/office/drawing/2014/main" id="{0646B484-0DA3-C9F6-40DC-0D04ECD34E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7F49711B-38D1-8339-6557-E4CCE61AF61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A202D49A-FDCC-5C91-D934-FC7B98BC677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2D4255-5CB0-6C8E-D56C-89AF328C4D48}"/>
              </a:ext>
            </a:extLst>
          </p:cNvPr>
          <p:cNvSpPr txBox="1"/>
          <p:nvPr/>
        </p:nvSpPr>
        <p:spPr>
          <a:xfrm>
            <a:off x="289112" y="1032298"/>
            <a:ext cx="10954818" cy="3139321"/>
          </a:xfrm>
          <a:prstGeom prst="rect">
            <a:avLst/>
          </a:prstGeom>
          <a:noFill/>
        </p:spPr>
        <p:txBody>
          <a:bodyPr wrap="square">
            <a:spAutoFit/>
          </a:bodyPr>
          <a:lstStyle/>
          <a:p>
            <a:r>
              <a:rPr lang="en-GB" dirty="0"/>
              <a:t>RAG enhances Large Language Models (LLMs) by integrating external knowledge retrieval, improving accuracy and reducing hallucinations.</a:t>
            </a:r>
          </a:p>
          <a:p>
            <a:endParaRPr lang="en-GB" dirty="0"/>
          </a:p>
          <a:p>
            <a:r>
              <a:rPr lang="en-GB" b="1" dirty="0"/>
              <a:t>Retrieval phase</a:t>
            </a:r>
            <a:r>
              <a:rPr lang="en-GB" dirty="0"/>
              <a:t>: The model searches a knowledge base (e.g., FAISS, vector databases) to fetch relevant documents based on the user query.</a:t>
            </a:r>
          </a:p>
          <a:p>
            <a:endParaRPr lang="en-GB" dirty="0"/>
          </a:p>
          <a:p>
            <a:r>
              <a:rPr lang="en-GB" b="1" dirty="0"/>
              <a:t>Generation phase</a:t>
            </a:r>
            <a:r>
              <a:rPr lang="en-GB" dirty="0"/>
              <a:t>: The LLM processes retrieved documents alongside the query to generate informed, context-aware responses.</a:t>
            </a:r>
          </a:p>
          <a:p>
            <a:endParaRPr lang="en-GB" dirty="0"/>
          </a:p>
          <a:p>
            <a:r>
              <a:rPr lang="en-GB" dirty="0"/>
              <a:t>RAG is used in chatbots, research assistants, legal and medical AI, and any domain requiring precise, up-to-date information beyond pre-trained knowledge.</a:t>
            </a:r>
            <a:endParaRPr lang="LID4096" dirty="0"/>
          </a:p>
        </p:txBody>
      </p:sp>
    </p:spTree>
    <p:extLst>
      <p:ext uri="{BB962C8B-B14F-4D97-AF65-F5344CB8AC3E}">
        <p14:creationId xmlns:p14="http://schemas.microsoft.com/office/powerpoint/2010/main" val="1747422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56433-D75A-0849-8EB8-48C90FE83E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3928E4-F480-15B1-2A4C-6904BB4D8654}"/>
              </a:ext>
            </a:extLst>
          </p:cNvPr>
          <p:cNvSpPr txBox="1"/>
          <p:nvPr/>
        </p:nvSpPr>
        <p:spPr>
          <a:xfrm>
            <a:off x="241301" y="129804"/>
            <a:ext cx="11747500" cy="523220"/>
          </a:xfrm>
          <a:prstGeom prst="rect">
            <a:avLst/>
          </a:prstGeom>
          <a:noFill/>
        </p:spPr>
        <p:txBody>
          <a:bodyPr wrap="square" rtlCol="0">
            <a:spAutoFit/>
          </a:bodyPr>
          <a:lstStyle/>
          <a:p>
            <a:r>
              <a:rPr lang="nl-BE" sz="2800" dirty="0"/>
              <a:t>Retrieval-</a:t>
            </a:r>
            <a:r>
              <a:rPr lang="nl-BE" sz="2800" dirty="0" err="1"/>
              <a:t>Augmented</a:t>
            </a:r>
            <a:r>
              <a:rPr lang="nl-BE" sz="2800" dirty="0"/>
              <a:t> </a:t>
            </a:r>
            <a:r>
              <a:rPr lang="nl-BE" sz="2800" dirty="0" err="1"/>
              <a:t>Generation</a:t>
            </a:r>
            <a:r>
              <a:rPr lang="nl-BE" sz="2800" dirty="0"/>
              <a:t> (RAG)</a:t>
            </a:r>
          </a:p>
        </p:txBody>
      </p:sp>
      <p:sp>
        <p:nvSpPr>
          <p:cNvPr id="7" name="TextBox 6">
            <a:extLst>
              <a:ext uri="{FF2B5EF4-FFF2-40B4-BE49-F238E27FC236}">
                <a16:creationId xmlns:a16="http://schemas.microsoft.com/office/drawing/2014/main" id="{499B1A02-D829-0BD9-8A90-08E8171C1F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F2A53D37-5D2F-C278-DB2B-C38AC22870B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14C22379-3C1D-8BB9-1683-8CA413DA66B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Introduction to Retrieval-Augmented Generation (RAG) and its Transformative  Role in AI | by Tarun Singh | Medium">
            <a:extLst>
              <a:ext uri="{FF2B5EF4-FFF2-40B4-BE49-F238E27FC236}">
                <a16:creationId xmlns:a16="http://schemas.microsoft.com/office/drawing/2014/main" id="{E8D0948B-DC00-5676-22DC-CFB19699D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65" y="673575"/>
            <a:ext cx="9896475"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84648C-9B44-7720-69CE-4323369FF6C0}"/>
              </a:ext>
            </a:extLst>
          </p:cNvPr>
          <p:cNvSpPr txBox="1"/>
          <p:nvPr/>
        </p:nvSpPr>
        <p:spPr>
          <a:xfrm>
            <a:off x="435685" y="6285160"/>
            <a:ext cx="11691843" cy="276999"/>
          </a:xfrm>
          <a:prstGeom prst="rect">
            <a:avLst/>
          </a:prstGeom>
          <a:noFill/>
        </p:spPr>
        <p:txBody>
          <a:bodyPr wrap="square">
            <a:spAutoFit/>
          </a:bodyPr>
          <a:lstStyle/>
          <a:p>
            <a:pPr algn="r"/>
            <a:r>
              <a:rPr lang="en-GB" sz="1200" dirty="0">
                <a:solidFill>
                  <a:schemeClr val="tx1">
                    <a:lumMod val="50000"/>
                    <a:lumOff val="50000"/>
                  </a:schemeClr>
                </a:solidFill>
              </a:rPr>
              <a:t>Medium.com</a:t>
            </a:r>
          </a:p>
        </p:txBody>
      </p:sp>
    </p:spTree>
    <p:extLst>
      <p:ext uri="{BB962C8B-B14F-4D97-AF65-F5344CB8AC3E}">
        <p14:creationId xmlns:p14="http://schemas.microsoft.com/office/powerpoint/2010/main" val="1674047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E8212-C629-AF63-C154-DD10BA4AEEC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7FC6B74-C4A6-F3A6-2FA7-16422289AC3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8D95FE82-7578-52B7-F08A-F641A08EAC5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763E1C75-EECB-4D93-9F1B-3B8288A900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57AC217-D734-7055-90BC-87CA84614EEC}"/>
              </a:ext>
            </a:extLst>
          </p:cNvPr>
          <p:cNvPicPr>
            <a:picLocks noChangeAspect="1"/>
          </p:cNvPicPr>
          <p:nvPr/>
        </p:nvPicPr>
        <p:blipFill>
          <a:blip r:embed="rId4"/>
          <a:stretch>
            <a:fillRect/>
          </a:stretch>
        </p:blipFill>
        <p:spPr>
          <a:xfrm>
            <a:off x="1057238" y="402409"/>
            <a:ext cx="10077524" cy="6053182"/>
          </a:xfrm>
          <a:prstGeom prst="rect">
            <a:avLst/>
          </a:prstGeom>
        </p:spPr>
      </p:pic>
    </p:spTree>
    <p:extLst>
      <p:ext uri="{BB962C8B-B14F-4D97-AF65-F5344CB8AC3E}">
        <p14:creationId xmlns:p14="http://schemas.microsoft.com/office/powerpoint/2010/main" val="1669437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F71E9-506D-7093-A50F-8BC0C734562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2085B2-CD44-1649-1D5B-B1C625A75D2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3D8E5977-2674-3722-CE59-822919AAB31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A705811A-BF7E-D900-460E-BBB38589625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61AE8B6-9AC4-983F-1C9C-88F3686410CD}"/>
              </a:ext>
            </a:extLst>
          </p:cNvPr>
          <p:cNvPicPr>
            <a:picLocks noChangeAspect="1"/>
          </p:cNvPicPr>
          <p:nvPr/>
        </p:nvPicPr>
        <p:blipFill>
          <a:blip r:embed="rId4"/>
          <a:stretch>
            <a:fillRect/>
          </a:stretch>
        </p:blipFill>
        <p:spPr>
          <a:xfrm>
            <a:off x="1045332" y="388121"/>
            <a:ext cx="10101336" cy="6081757"/>
          </a:xfrm>
          <a:prstGeom prst="rect">
            <a:avLst/>
          </a:prstGeom>
        </p:spPr>
      </p:pic>
    </p:spTree>
    <p:extLst>
      <p:ext uri="{BB962C8B-B14F-4D97-AF65-F5344CB8AC3E}">
        <p14:creationId xmlns:p14="http://schemas.microsoft.com/office/powerpoint/2010/main" val="3051390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mathematical equations&#10;&#10;AI-generated content may be incorrect.">
            <a:extLst>
              <a:ext uri="{FF2B5EF4-FFF2-40B4-BE49-F238E27FC236}">
                <a16:creationId xmlns:a16="http://schemas.microsoft.com/office/drawing/2014/main" id="{77930737-D4FB-32E9-E70B-54F69CDD4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24928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3C2A-EBA8-6F40-4D91-1B834FEBCC1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9884D19-BC4E-C735-2EC5-CD9334BACD8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02A15F51-6088-DDD6-08F3-1914AE6A09E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076460B6-1D50-B4C4-5056-BA29940B6BA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8023C1E-E9FC-DC83-2711-F65807EEB927}"/>
              </a:ext>
            </a:extLst>
          </p:cNvPr>
          <p:cNvPicPr>
            <a:picLocks noChangeAspect="1"/>
          </p:cNvPicPr>
          <p:nvPr/>
        </p:nvPicPr>
        <p:blipFill>
          <a:blip r:embed="rId4"/>
          <a:stretch>
            <a:fillRect/>
          </a:stretch>
        </p:blipFill>
        <p:spPr>
          <a:xfrm>
            <a:off x="1081051" y="390503"/>
            <a:ext cx="10029898" cy="6076994"/>
          </a:xfrm>
          <a:prstGeom prst="rect">
            <a:avLst/>
          </a:prstGeom>
        </p:spPr>
      </p:pic>
    </p:spTree>
    <p:extLst>
      <p:ext uri="{BB962C8B-B14F-4D97-AF65-F5344CB8AC3E}">
        <p14:creationId xmlns:p14="http://schemas.microsoft.com/office/powerpoint/2010/main" val="2868833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64B67-9360-A5D0-0AFE-CA1623F3E73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191C48B-97F4-E931-F90D-6FF2B394632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AC385424-1269-27EB-A561-083BF8BD8FF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B4562AA9-986E-F62D-B8B5-CD952A0A65A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32DBE7-41A0-9E9F-25B4-CD9A004F7642}"/>
              </a:ext>
            </a:extLst>
          </p:cNvPr>
          <p:cNvPicPr>
            <a:picLocks noChangeAspect="1"/>
          </p:cNvPicPr>
          <p:nvPr/>
        </p:nvPicPr>
        <p:blipFill>
          <a:blip r:embed="rId4"/>
          <a:stretch>
            <a:fillRect/>
          </a:stretch>
        </p:blipFill>
        <p:spPr>
          <a:xfrm>
            <a:off x="1073907" y="402409"/>
            <a:ext cx="10044186" cy="6053182"/>
          </a:xfrm>
          <a:prstGeom prst="rect">
            <a:avLst/>
          </a:prstGeom>
        </p:spPr>
      </p:pic>
    </p:spTree>
    <p:extLst>
      <p:ext uri="{BB962C8B-B14F-4D97-AF65-F5344CB8AC3E}">
        <p14:creationId xmlns:p14="http://schemas.microsoft.com/office/powerpoint/2010/main" val="3627666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9FEE6-2506-BE6C-BDA6-A9DB878D0E7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60BB02-61CD-41B5-A977-1325773CA60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E09B5363-A9BB-A906-CFC8-2349405CCAD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B5341740-EC69-4F36-40C3-49F8DE94F04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DD06E01-236E-3455-1175-BF40742F9E03}"/>
              </a:ext>
            </a:extLst>
          </p:cNvPr>
          <p:cNvPicPr>
            <a:picLocks noChangeAspect="1"/>
          </p:cNvPicPr>
          <p:nvPr/>
        </p:nvPicPr>
        <p:blipFill>
          <a:blip r:embed="rId4"/>
          <a:stretch>
            <a:fillRect/>
          </a:stretch>
        </p:blipFill>
        <p:spPr>
          <a:xfrm>
            <a:off x="1195351" y="371452"/>
            <a:ext cx="9801297" cy="6115095"/>
          </a:xfrm>
          <a:prstGeom prst="rect">
            <a:avLst/>
          </a:prstGeom>
        </p:spPr>
      </p:pic>
    </p:spTree>
    <p:extLst>
      <p:ext uri="{BB962C8B-B14F-4D97-AF65-F5344CB8AC3E}">
        <p14:creationId xmlns:p14="http://schemas.microsoft.com/office/powerpoint/2010/main" val="403002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3D01A835-5D35-458D-08A4-67F332CCD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241410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moles and a yellow line&#10;&#10;AI-generated content may be incorrect.">
            <a:extLst>
              <a:ext uri="{FF2B5EF4-FFF2-40B4-BE49-F238E27FC236}">
                <a16:creationId xmlns:a16="http://schemas.microsoft.com/office/drawing/2014/main" id="{524C41D4-A7EE-9227-EF26-BCEA1A756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028114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5252</TotalTime>
  <Words>2062</Words>
  <Application>Microsoft Office PowerPoint</Application>
  <PresentationFormat>Widescreen</PresentationFormat>
  <Paragraphs>278</Paragraphs>
  <Slides>72</Slides>
  <Notes>45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Aptos</vt:lpstr>
      <vt:lpstr>Arial</vt:lpstr>
      <vt:lpstr>Calibri</vt:lpstr>
      <vt:lpstr>Lato</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Sven Degroeve</dc:creator>
  <cp:lastModifiedBy>Sven Degroeve</cp:lastModifiedBy>
  <cp:revision>45</cp:revision>
  <dcterms:created xsi:type="dcterms:W3CDTF">2025-02-26T11:20:06Z</dcterms:created>
  <dcterms:modified xsi:type="dcterms:W3CDTF">2025-04-22T14:39:44Z</dcterms:modified>
</cp:coreProperties>
</file>